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  <p:sldMasterId id="2147483870" r:id="rId2"/>
    <p:sldMasterId id="2147483882" r:id="rId3"/>
  </p:sldMasterIdLst>
  <p:notesMasterIdLst>
    <p:notesMasterId r:id="rId105"/>
  </p:notesMasterIdLst>
  <p:sldIdLst>
    <p:sldId id="319" r:id="rId4"/>
    <p:sldId id="313" r:id="rId5"/>
    <p:sldId id="353" r:id="rId6"/>
    <p:sldId id="368" r:id="rId7"/>
    <p:sldId id="314" r:id="rId8"/>
    <p:sldId id="315" r:id="rId9"/>
    <p:sldId id="354" r:id="rId10"/>
    <p:sldId id="316" r:id="rId11"/>
    <p:sldId id="355" r:id="rId12"/>
    <p:sldId id="356" r:id="rId13"/>
    <p:sldId id="357" r:id="rId14"/>
    <p:sldId id="358" r:id="rId15"/>
    <p:sldId id="317" r:id="rId16"/>
    <p:sldId id="363" r:id="rId17"/>
    <p:sldId id="364" r:id="rId18"/>
    <p:sldId id="365" r:id="rId19"/>
    <p:sldId id="318" r:id="rId20"/>
    <p:sldId id="366" r:id="rId21"/>
    <p:sldId id="367" r:id="rId22"/>
    <p:sldId id="257" r:id="rId23"/>
    <p:sldId id="258" r:id="rId24"/>
    <p:sldId id="263" r:id="rId25"/>
    <p:sldId id="259" r:id="rId26"/>
    <p:sldId id="262" r:id="rId27"/>
    <p:sldId id="260" r:id="rId28"/>
    <p:sldId id="261" r:id="rId29"/>
    <p:sldId id="264" r:id="rId30"/>
    <p:sldId id="265" r:id="rId31"/>
    <p:sldId id="266" r:id="rId32"/>
    <p:sldId id="338" r:id="rId33"/>
    <p:sldId id="267" r:id="rId34"/>
    <p:sldId id="274" r:id="rId35"/>
    <p:sldId id="275" r:id="rId36"/>
    <p:sldId id="277" r:id="rId37"/>
    <p:sldId id="276" r:id="rId38"/>
    <p:sldId id="278" r:id="rId39"/>
    <p:sldId id="279" r:id="rId40"/>
    <p:sldId id="280" r:id="rId41"/>
    <p:sldId id="281" r:id="rId42"/>
    <p:sldId id="384" r:id="rId43"/>
    <p:sldId id="268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301" r:id="rId59"/>
    <p:sldId id="383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2" r:id="rId74"/>
    <p:sldId id="320" r:id="rId75"/>
    <p:sldId id="325" r:id="rId76"/>
    <p:sldId id="322" r:id="rId77"/>
    <p:sldId id="323" r:id="rId78"/>
    <p:sldId id="324" r:id="rId79"/>
    <p:sldId id="328" r:id="rId80"/>
    <p:sldId id="327" r:id="rId81"/>
    <p:sldId id="329" r:id="rId82"/>
    <p:sldId id="330" r:id="rId83"/>
    <p:sldId id="331" r:id="rId84"/>
    <p:sldId id="333" r:id="rId85"/>
    <p:sldId id="335" r:id="rId86"/>
    <p:sldId id="336" r:id="rId87"/>
    <p:sldId id="339" r:id="rId88"/>
    <p:sldId id="340" r:id="rId89"/>
    <p:sldId id="385" r:id="rId90"/>
    <p:sldId id="349" r:id="rId91"/>
    <p:sldId id="390" r:id="rId92"/>
    <p:sldId id="386" r:id="rId93"/>
    <p:sldId id="387" r:id="rId94"/>
    <p:sldId id="309" r:id="rId95"/>
    <p:sldId id="310" r:id="rId96"/>
    <p:sldId id="311" r:id="rId97"/>
    <p:sldId id="391" r:id="rId98"/>
    <p:sldId id="392" r:id="rId99"/>
    <p:sldId id="393" r:id="rId100"/>
    <p:sldId id="394" r:id="rId101"/>
    <p:sldId id="395" r:id="rId102"/>
    <p:sldId id="396" r:id="rId103"/>
    <p:sldId id="343" r:id="rId10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585"/>
    <a:srgbClr val="D0DDBF"/>
    <a:srgbClr val="938A81"/>
    <a:srgbClr val="B9A272"/>
    <a:srgbClr val="C5D6CE"/>
    <a:srgbClr val="B6B6B6"/>
    <a:srgbClr val="9F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01" autoAdjust="0"/>
    <p:restoredTop sz="96370" autoAdjust="0"/>
  </p:normalViewPr>
  <p:slideViewPr>
    <p:cSldViewPr snapToGrid="0">
      <p:cViewPr varScale="1">
        <p:scale>
          <a:sx n="82" d="100"/>
          <a:sy n="82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125C4-177F-4538-8AA5-FAEDA03ED6AB}" type="datetimeFigureOut">
              <a:rPr lang="pl-PL" smtClean="0"/>
              <a:t>30.01.2026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332D6-00F4-47D7-823E-E8213E6FF6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507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32D6-00F4-47D7-823E-E8213E6FF67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0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631DF-2FA9-3D3E-C224-0C062E936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E0810D-F3FB-4721-C13C-04C930125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9CF02D-6118-76BB-CEB3-2050BE6E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E4906F-8B52-5DE4-92FC-EA3F2D2A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D0F715-3F6F-9413-0943-572A288D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14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2D223E-66D9-6C7D-2A5E-28CA0786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CE3C146-AC71-9C9B-A618-4BAFA1797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3FD7B4-11EA-F123-2EED-E7C72E5B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937B03-3878-C295-60DC-7314B01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558CD0-C2AA-EE2F-2018-9CC1AEBC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04EF962-C89A-D692-05DE-550A14DC3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C1DB3F2-3CB3-10C6-5CAD-64EC2977D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39A4D8-6BE6-4182-F96F-6FB097CA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07879A-942B-7DA8-AA4A-98392C88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75533C-6350-F342-91C8-A535D81C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7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631DF-2FA9-3D3E-C224-0C062E936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E0810D-F3FB-4721-C13C-04C930125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9CF02D-6118-76BB-CEB3-2050BE6E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E4906F-8B52-5DE4-92FC-EA3F2D2A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D0F715-3F6F-9413-0943-572A288D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92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F9710A-CA06-6A9A-1A96-2A100190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439D4B-2347-52D9-FD28-1ED657A38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207F4E-3C72-13B6-1BED-7898B04A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7F38-B617-4D2F-AE0A-013F0C4D2C5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5A2EA6-6567-D0ED-B587-ACE8BC9A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459CDA-8F16-A094-B3ED-F414E3CD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799C9-84D9-46D2-A11E-BCF8A72052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771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82987D-EE8E-9F1A-E76C-3315B640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BABF86B-06AC-3BE8-3966-94834ADA6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898529-FB25-9D72-6AD8-C3303E4B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6A28E5-50E5-AE38-6143-7D4BFEC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942DFC-D106-130C-17B4-B4CC2A2A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005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1FB188-3F2F-0E24-5B6A-3129516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0F06F6-96DE-29E6-6ED9-9C76D31FA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F65CB3-B877-7673-5963-4FCFE21C2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83881F3-0764-E223-F9EE-74A581B9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FA754-D5C3-4E66-96A6-867B257F58DC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3A54EAC-8354-EA45-E24F-8EAC503C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A345D2-ACB3-5844-85C6-EE8B114A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4065D-F351-4B03-BD91-D8A6B8D4B36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970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187C24-C7A6-1433-06DD-6FCE7D82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44A392-4DF8-08AA-F219-A071850E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BA71B5-3AB7-D2D0-5D56-292B4B6D1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BEDB90-E3E9-DE6A-4708-8F949F270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385EF34-B229-C055-2D5E-D26A803FF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61E6448-9CB0-8803-74C0-50F9E02F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76FAB53-F813-C077-A20D-E24A716D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B8FA42-781A-13F5-B43A-79E63BF6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08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43ACBF-4789-C69A-96AD-2628C2CB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04E054-D226-62CE-5B4A-831BD89F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1D3F74-06C9-0B29-166C-4B24FA3D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62319EA-1451-8C50-C150-46E348FD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9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453383E-6FB8-A85C-D8AF-0D190E5A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B6736F3-D613-4D85-847E-7B098549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C11BF4-2C60-97A8-46AB-AD9CC781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129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2FEA2F-20A6-098B-4782-2732DE8B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A406CE-19E0-F14E-F47F-131AD4A2E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C276ED-D493-FDE6-1BFD-107479F6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1756497-F292-576F-8002-C2297F0A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91BA9F-479C-DE99-26C4-747BB302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2D2CA4-4BD0-2F77-E5E6-845D7F8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4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F9710A-CA06-6A9A-1A96-2A100190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439D4B-2347-52D9-FD28-1ED657A38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207F4E-3C72-13B6-1BED-7898B04A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7F38-B617-4D2F-AE0A-013F0C4D2C5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5A2EA6-6567-D0ED-B587-ACE8BC9A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459CDA-8F16-A094-B3ED-F414E3CD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799C9-84D9-46D2-A11E-BCF8A72052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69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661AA8-0C75-752F-B220-0DDEFF77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7E5C696-C441-9A7D-2842-DD3F9E966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5478A1-5CE5-3371-3A77-22D67EC64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D3D2A93-7105-FC2D-CFF1-B68963B1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C1B3710-9F73-FEFF-33AE-C286816A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29FA4C-EC27-9AB1-FB8B-5E58A990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908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2D223E-66D9-6C7D-2A5E-28CA0786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CE3C146-AC71-9C9B-A618-4BAFA1797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3FD7B4-11EA-F123-2EED-E7C72E5B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937B03-3878-C295-60DC-7314B01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558CD0-C2AA-EE2F-2018-9CC1AEBC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18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04EF962-C89A-D692-05DE-550A14DC3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C1DB3F2-3CB3-10C6-5CAD-64EC2977D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39A4D8-6BE6-4182-F96F-6FB097CA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07879A-942B-7DA8-AA4A-98392C88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75533C-6350-F342-91C8-A535D81C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08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631DF-2FA9-3D3E-C224-0C062E936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E0810D-F3FB-4721-C13C-04C930125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9CF02D-6118-76BB-CEB3-2050BE6E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E4906F-8B52-5DE4-92FC-EA3F2D2A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D0F715-3F6F-9413-0943-572A288D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272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F9710A-CA06-6A9A-1A96-2A100190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439D4B-2347-52D9-FD28-1ED657A38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207F4E-3C72-13B6-1BED-7898B04A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7F38-B617-4D2F-AE0A-013F0C4D2C5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5A2EA6-6567-D0ED-B587-ACE8BC9A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459CDA-8F16-A094-B3ED-F414E3CD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799C9-84D9-46D2-A11E-BCF8A72052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64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82987D-EE8E-9F1A-E76C-3315B640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BABF86B-06AC-3BE8-3966-94834ADA6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898529-FB25-9D72-6AD8-C3303E4B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6A28E5-50E5-AE38-6143-7D4BFEC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942DFC-D106-130C-17B4-B4CC2A2A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038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1FB188-3F2F-0E24-5B6A-3129516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0F06F6-96DE-29E6-6ED9-9C76D31FA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F65CB3-B877-7673-5963-4FCFE21C2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83881F3-0764-E223-F9EE-74A581B9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FA754-D5C3-4E66-96A6-867B257F58DC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3A54EAC-8354-EA45-E24F-8EAC503C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A345D2-ACB3-5844-85C6-EE8B114A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4065D-F351-4B03-BD91-D8A6B8D4B36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890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187C24-C7A6-1433-06DD-6FCE7D82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44A392-4DF8-08AA-F219-A071850E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BA71B5-3AB7-D2D0-5D56-292B4B6D1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BEDB90-E3E9-DE6A-4708-8F949F270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385EF34-B229-C055-2D5E-D26A803FF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61E6448-9CB0-8803-74C0-50F9E02F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76FAB53-F813-C077-A20D-E24A716D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B8FA42-781A-13F5-B43A-79E63BF6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75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43ACBF-4789-C69A-96AD-2628C2CB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04E054-D226-62CE-5B4A-831BD89F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1D3F74-06C9-0B29-166C-4B24FA3D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62319EA-1451-8C50-C150-46E348FD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731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453383E-6FB8-A85C-D8AF-0D190E5A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B6736F3-D613-4D85-847E-7B098549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C11BF4-2C60-97A8-46AB-AD9CC781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6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82987D-EE8E-9F1A-E76C-3315B640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BABF86B-06AC-3BE8-3966-94834ADA6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898529-FB25-9D72-6AD8-C3303E4B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6A28E5-50E5-AE38-6143-7D4BFEC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942DFC-D106-130C-17B4-B4CC2A2A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66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2FEA2F-20A6-098B-4782-2732DE8B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A406CE-19E0-F14E-F47F-131AD4A2E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C276ED-D493-FDE6-1BFD-107479F6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1756497-F292-576F-8002-C2297F0A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91BA9F-479C-DE99-26C4-747BB302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2D2CA4-4BD0-2F77-E5E6-845D7F8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218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661AA8-0C75-752F-B220-0DDEFF77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7E5C696-C441-9A7D-2842-DD3F9E966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5478A1-5CE5-3371-3A77-22D67EC64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D3D2A93-7105-FC2D-CFF1-B68963B1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C1B3710-9F73-FEFF-33AE-C286816A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29FA4C-EC27-9AB1-FB8B-5E58A990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787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2D223E-66D9-6C7D-2A5E-28CA0786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CE3C146-AC71-9C9B-A618-4BAFA1797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3FD7B4-11EA-F123-2EED-E7C72E5B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937B03-3878-C295-60DC-7314B012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558CD0-C2AA-EE2F-2018-9CC1AEBC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570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04EF962-C89A-D692-05DE-550A14DC3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C1DB3F2-3CB3-10C6-5CAD-64EC2977D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39A4D8-6BE6-4182-F96F-6FB097CA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07879A-942B-7DA8-AA4A-98392C88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75533C-6350-F342-91C8-A535D81C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96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1FB188-3F2F-0E24-5B6A-3129516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0F06F6-96DE-29E6-6ED9-9C76D31FA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F65CB3-B877-7673-5963-4FCFE21C2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83881F3-0764-E223-F9EE-74A581B9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FA754-D5C3-4E66-96A6-867B257F58DC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3A54EAC-8354-EA45-E24F-8EAC503C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A345D2-ACB3-5844-85C6-EE8B114A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4065D-F351-4B03-BD91-D8A6B8D4B36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71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187C24-C7A6-1433-06DD-6FCE7D82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44A392-4DF8-08AA-F219-A071850E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BA71B5-3AB7-D2D0-5D56-292B4B6D1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BEDB90-E3E9-DE6A-4708-8F949F270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385EF34-B229-C055-2D5E-D26A803FF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61E6448-9CB0-8803-74C0-50F9E02F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76FAB53-F813-C077-A20D-E24A716D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B8FA42-781A-13F5-B43A-79E63BF6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43ACBF-4789-C69A-96AD-2628C2CB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04E054-D226-62CE-5B4A-831BD89F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1D3F74-06C9-0B29-166C-4B24FA3D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62319EA-1451-8C50-C150-46E348FD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4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453383E-6FB8-A85C-D8AF-0D190E5A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B6736F3-D613-4D85-847E-7B098549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C11BF4-2C60-97A8-46AB-AD9CC781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52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2FEA2F-20A6-098B-4782-2732DE8B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A406CE-19E0-F14E-F47F-131AD4A2E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C276ED-D493-FDE6-1BFD-107479F6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1756497-F292-576F-8002-C2297F0A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91BA9F-479C-DE99-26C4-747BB302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2D2CA4-4BD0-2F77-E5E6-845D7F8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25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661AA8-0C75-752F-B220-0DDEFF77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7E5C696-C441-9A7D-2842-DD3F9E966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5478A1-5CE5-3371-3A77-22D67EC64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D3D2A93-7105-FC2D-CFF1-B68963B1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C1B3710-9F73-FEFF-33AE-C286816A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29FA4C-EC27-9AB1-FB8B-5E58A990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7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42E7F29-25EE-A209-A4CB-29CB4712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15E98B-3B0B-9B96-9159-1CC5CFE92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504CAA-830D-E5EC-9F0F-9B6492311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7BB0BE-920D-1B87-1A7B-7D80EFFE1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5BF6DB-95CC-C3F8-99D8-575854AAB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9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42E7F29-25EE-A209-A4CB-29CB4712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15E98B-3B0B-9B96-9159-1CC5CFE92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504CAA-830D-E5EC-9F0F-9B6492311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7BB0BE-920D-1B87-1A7B-7D80EFFE1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5BF6DB-95CC-C3F8-99D8-575854AAB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37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42E7F29-25EE-A209-A4CB-29CB4712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15E98B-3B0B-9B96-9159-1CC5CFE92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504CAA-830D-E5EC-9F0F-9B6492311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7BB0BE-920D-1B87-1A7B-7D80EFFE1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5BF6DB-95CC-C3F8-99D8-575854AAB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8F8DAAD8-6993-3D33-A13B-7687F825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99092" y="1143343"/>
            <a:ext cx="6815669" cy="112373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 Pro Cond Black" panose="020B0A06030504040204" pitchFamily="34" charset="0"/>
              </a:rPr>
              <a:t>„</a:t>
            </a:r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Jagiellon na 100”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546629" y="2935157"/>
            <a:ext cx="9144000" cy="1655762"/>
          </a:xfrm>
        </p:spPr>
        <p:txBody>
          <a:bodyPr>
            <a:normAutofit/>
          </a:bodyPr>
          <a:lstStyle/>
          <a:p>
            <a:r>
              <a:rPr lang="pl-PL" b="1" dirty="0"/>
              <a:t>I Liceum Ogólnokształcące</a:t>
            </a:r>
          </a:p>
          <a:p>
            <a:r>
              <a:rPr lang="pl-PL" b="1" dirty="0"/>
              <a:t>im. Kazimierza Jagiellończyka</a:t>
            </a:r>
          </a:p>
          <a:p>
            <a:r>
              <a:rPr lang="pl-PL" b="1" dirty="0"/>
              <a:t>w Sieradzu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028" y="2409936"/>
            <a:ext cx="2915838" cy="27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10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FD83D2B-4509-F8AB-A16B-53DDB3E4A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056479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100 – lecie Jagiellończyka</a:t>
            </a: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24050" y="2400299"/>
            <a:ext cx="9086850" cy="3776663"/>
          </a:xfrm>
        </p:spPr>
        <p:txBody>
          <a:bodyPr/>
          <a:lstStyle/>
          <a:p>
            <a:pPr marL="0" lvl="0" indent="0">
              <a:buClr>
                <a:srgbClr val="83992A"/>
              </a:buClr>
              <a:buNone/>
            </a:pPr>
            <a:r>
              <a:rPr lang="pl-PL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II – to inicjatywa sportowa na świeżym powietrzu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07220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7E84A-8F5D-9691-ECF6-2D1C9520D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9D55CA3-9689-FB87-BA65-D118E4F6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353D5AB-AD73-1FB6-CB01-2499D36E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830" y="1431642"/>
            <a:ext cx="9101353" cy="3826158"/>
          </a:xfrm>
        </p:spPr>
        <p:txBody>
          <a:bodyPr>
            <a:normAutofit/>
          </a:bodyPr>
          <a:lstStyle/>
          <a:p>
            <a:pPr algn="ctr"/>
            <a:r>
              <a:rPr lang="pl-PL" sz="8000" b="1" dirty="0">
                <a:solidFill>
                  <a:srgbClr val="96A585"/>
                </a:solidFill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985842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I Liceum Ogólnokształcące im. Kazimierza Jagiellończyka w Sieradzu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27197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5400" b="1" dirty="0">
                <a:solidFill>
                  <a:srgbClr val="FF0000"/>
                </a:solidFill>
              </a:rPr>
              <a:t>		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2028207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9BCB071-D218-B265-0026-2041C5776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098550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100 – lecie Jagiellończyka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76475" y="2506662"/>
            <a:ext cx="8162925" cy="4351338"/>
          </a:xfrm>
        </p:spPr>
        <p:txBody>
          <a:bodyPr/>
          <a:lstStyle/>
          <a:p>
            <a:pPr marL="0" lvl="0" indent="0">
              <a:buClr>
                <a:srgbClr val="83992A"/>
              </a:buClr>
              <a:buNone/>
            </a:pPr>
            <a:r>
              <a:rPr lang="pl-PL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III – to przeprowadzenie wywiadów z absolwentami naszej szkoły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561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D78D2B1-9E47-806F-9507-2142552AC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3555" y="1181099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100 – lecie Jagiellończyka</a:t>
            </a: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75114" y="2914649"/>
            <a:ext cx="10515600" cy="4351338"/>
          </a:xfrm>
        </p:spPr>
        <p:txBody>
          <a:bodyPr/>
          <a:lstStyle/>
          <a:p>
            <a:pPr marL="0" lvl="0" indent="0">
              <a:buClr>
                <a:srgbClr val="83992A"/>
              </a:buClr>
              <a:buNone/>
            </a:pPr>
            <a:r>
              <a:rPr lang="pl-PL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IV – to przygotowanie specjalnego </a:t>
            </a:r>
          </a:p>
          <a:p>
            <a:pPr marL="0" lvl="0" indent="0">
              <a:buClr>
                <a:srgbClr val="83992A"/>
              </a:buClr>
              <a:buNone/>
            </a:pPr>
            <a:r>
              <a:rPr lang="pl-PL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kalendarza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417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F094132-23B9-1FDD-E652-560D97583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8240" y="1022953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„Jagiellończyk” – początki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4517" y="2440699"/>
            <a:ext cx="4051883" cy="17621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401" y="2440699"/>
            <a:ext cx="5010788" cy="331651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383" y="4202884"/>
            <a:ext cx="3601404" cy="16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8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A7092FE-00E2-27B1-DBCE-03D334829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32547"/>
            <a:ext cx="10515600" cy="1325563"/>
          </a:xfrm>
        </p:spPr>
        <p:txBody>
          <a:bodyPr>
            <a:normAutofit/>
          </a:bodyPr>
          <a:lstStyle/>
          <a:p>
            <a:r>
              <a:rPr lang="pl-PL" sz="2400" b="1" dirty="0"/>
              <a:t>8 V 1921 r. zawiązał się Komitet Budowy Szkoły Średniej w Sieradzu, którego zadaniem było zebranie środków na budowę szkoły.</a:t>
            </a:r>
          </a:p>
        </p:txBody>
      </p:sp>
      <p:pic>
        <p:nvPicPr>
          <p:cNvPr id="1026" name="Picture 2" descr="Brak dostępnego opisu zdjęcia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44" y="2372734"/>
            <a:ext cx="7021734" cy="369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577396" y="6064898"/>
            <a:ext cx="1995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Lata 20. XX wieku</a:t>
            </a:r>
          </a:p>
        </p:txBody>
      </p:sp>
    </p:spTree>
    <p:extLst>
      <p:ext uri="{BB962C8B-B14F-4D97-AF65-F5344CB8AC3E}">
        <p14:creationId xmlns:p14="http://schemas.microsoft.com/office/powerpoint/2010/main" val="16454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F5AFED-9687-D3DB-7F67-A65CBAAF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2845" y="912019"/>
            <a:ext cx="10515600" cy="1325563"/>
          </a:xfrm>
        </p:spPr>
        <p:txBody>
          <a:bodyPr>
            <a:noAutofit/>
          </a:bodyPr>
          <a:lstStyle/>
          <a:p>
            <a:r>
              <a:rPr lang="pl-PL" sz="2800" b="1" dirty="0"/>
              <a:t>Na posiedzeniu Rady Miejskiej w dniu 4 czerwca 1921 roku z inicjatywy burmistrza I. Mąkowskiego i ławników miejskich, powstał projekt budowy gmachu szkoły średniej.</a:t>
            </a: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1195" y="2485362"/>
            <a:ext cx="8949610" cy="35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7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F8C9226-AA74-84B6-AEDD-7900C9BEB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0004" y="840986"/>
            <a:ext cx="10515600" cy="1325563"/>
          </a:xfrm>
        </p:spPr>
        <p:txBody>
          <a:bodyPr/>
          <a:lstStyle/>
          <a:p>
            <a:r>
              <a:rPr lang="pl-PL" b="1" dirty="0"/>
              <a:t>Gmach szkoły w latach trzydziestych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7050" y="2343038"/>
            <a:ext cx="807790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7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947324-42D1-5B33-F7BF-4D61390B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5074" y="916578"/>
            <a:ext cx="10515600" cy="1325563"/>
          </a:xfrm>
        </p:spPr>
        <p:txBody>
          <a:bodyPr/>
          <a:lstStyle/>
          <a:p>
            <a:r>
              <a:rPr lang="pl-PL" b="1" dirty="0"/>
              <a:t>„Jagiellończyk” 100 lat później</a:t>
            </a:r>
          </a:p>
        </p:txBody>
      </p:sp>
      <p:pic>
        <p:nvPicPr>
          <p:cNvPr id="9218" name="Picture 2" descr="https://czarnota.org/spacery/albums/userpics/10001/2021_03_27_1510_Polska_Poland_Sieradz_Zwirki_i_Wigury_3_Rycerska_Liceum_Ogolnoksztalcace_im_Kazimierza_Jagiellonczyk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94" y="2573456"/>
            <a:ext cx="3380764" cy="308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ieradz: zjazd absolwentów &amp;quot;Jagiellończyka&amp;quot; | Dziennik Łódz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54" y="2497955"/>
            <a:ext cx="3208411" cy="3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 LO w Sieradzu – I Liceum Ogólnokształcące im. Kazimierza Jagiellończyka w  Sieradz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436" y="2573455"/>
            <a:ext cx="2782162" cy="30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167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BB9B1ED-FD6E-D182-D864-CEE87E1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3653" y="949106"/>
            <a:ext cx="10515600" cy="1325563"/>
          </a:xfrm>
        </p:spPr>
        <p:txBody>
          <a:bodyPr/>
          <a:lstStyle/>
          <a:p>
            <a:r>
              <a:rPr lang="pl-PL" b="1" dirty="0"/>
              <a:t>Gmach szkoły z lat 60- tych</a:t>
            </a:r>
          </a:p>
        </p:txBody>
      </p:sp>
      <p:pic>
        <p:nvPicPr>
          <p:cNvPr id="8194" name="Picture 2" descr="http://czarnota.org/drobiazgi/albums/userpics/23593488_1960729770836474_1971570637914652660_o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37" y="2085976"/>
            <a:ext cx="7665725" cy="40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000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C01088C-FC0C-9196-A9EC-CEB864844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76600" y="955675"/>
            <a:ext cx="10515600" cy="1325563"/>
          </a:xfrm>
        </p:spPr>
        <p:txBody>
          <a:bodyPr/>
          <a:lstStyle/>
          <a:p>
            <a:r>
              <a:rPr lang="pl-PL" b="1" dirty="0"/>
              <a:t>Nasz „Jagiellończyk”</a:t>
            </a:r>
          </a:p>
        </p:txBody>
      </p:sp>
      <p:pic>
        <p:nvPicPr>
          <p:cNvPr id="7174" name="Picture 6" descr="I LO w Sieradzu – I Liceum Ogólnokształcące im. Kazimierza Jagiellończyka w  Sieradz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47" y="2205038"/>
            <a:ext cx="7752092" cy="39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71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E7E183B-2901-23C7-F3FA-EA7EDE3A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1" y="898242"/>
            <a:ext cx="9101353" cy="15429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 Liceum Ogólnokształcące im. Kazimierza Jagiellończyka  – Kariera bez Barier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0804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3600" dirty="0"/>
              <a:t>Z ogromną przyjemnością informujemy, że  nasza szkoła w została zakwalifikowana do udziału w ogólnopolskim projekcie: „Kariera bez barier”.</a:t>
            </a:r>
          </a:p>
        </p:txBody>
      </p:sp>
    </p:spTree>
    <p:extLst>
      <p:ext uri="{BB962C8B-B14F-4D97-AF65-F5344CB8AC3E}">
        <p14:creationId xmlns:p14="http://schemas.microsoft.com/office/powerpoint/2010/main" val="3173710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C160CA79-9334-54E8-6BA4-91C94BC47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BDDC29B-39AB-2E6D-9CFB-4886BBBF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7289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 -Ciasteczka Jagiellonki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9CA1936-7323-E9B6-8F9A-50836F74B303}"/>
              </a:ext>
            </a:extLst>
          </p:cNvPr>
          <p:cNvSpPr txBox="1"/>
          <p:nvPr/>
        </p:nvSpPr>
        <p:spPr>
          <a:xfrm>
            <a:off x="1838632" y="2467897"/>
            <a:ext cx="3202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skład tej grupy weszły: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Maja Słupińska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Inga </a:t>
            </a:r>
            <a:r>
              <a:rPr lang="pl-PL" dirty="0" err="1"/>
              <a:t>Piorunowska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Oliwia Jaworska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Zuzanna </a:t>
            </a:r>
            <a:r>
              <a:rPr lang="pl-PL" dirty="0" err="1"/>
              <a:t>Gmerek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Ola Polanowska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Michalina </a:t>
            </a:r>
            <a:r>
              <a:rPr lang="pl-PL" dirty="0" err="1"/>
              <a:t>Milak</a:t>
            </a:r>
            <a:endParaRPr lang="pl-PL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93F95222-AC3D-1FFE-FF8C-5CDEE08D8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 descr="Obraz zawierający osoba, ubrania, w pomieszczeniu, uśmiech&#10;&#10;Zawartość wygenerowana przez AI może być niepoprawna.">
            <a:extLst>
              <a:ext uri="{FF2B5EF4-FFF2-40B4-BE49-F238E27FC236}">
                <a16:creationId xmlns:a16="http://schemas.microsoft.com/office/drawing/2014/main" id="{67AFC471-3D89-0022-CFDA-F6885EF5AD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5" y="2054481"/>
            <a:ext cx="5496232" cy="412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053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38981-E7EC-B925-2A56-1DDDF8D3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666D26C8-02C6-4561-0A42-ADE2D86A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668842D-B40E-DD6A-9333-8F4D0C5B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20" y="10556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Ciasteczka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AC2BFB6-DFB2-3E37-6F04-CC7BF6B3A7FF}"/>
              </a:ext>
            </a:extLst>
          </p:cNvPr>
          <p:cNvSpPr txBox="1"/>
          <p:nvPr/>
        </p:nvSpPr>
        <p:spPr>
          <a:xfrm>
            <a:off x="1438259" y="2424614"/>
            <a:ext cx="427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Ich zadaniem było zrobić 100 paczek ciasteczek, a w każdej z nich miało się znaleźć po 10 ciasteczek. Co daje aż 1000 słodkości. </a:t>
            </a:r>
          </a:p>
        </p:txBody>
      </p:sp>
      <p:pic>
        <p:nvPicPr>
          <p:cNvPr id="6" name="Obraz 5" descr="Obraz zawierający Przekąska, ciastko, Ciastka i krakersy, ciasteczko&#10;&#10;Zawartość wygenerowana przez AI może być niepoprawna.">
            <a:extLst>
              <a:ext uri="{FF2B5EF4-FFF2-40B4-BE49-F238E27FC236}">
                <a16:creationId xmlns:a16="http://schemas.microsoft.com/office/drawing/2014/main" id="{2D61E06D-59F2-11CA-E971-2AD1DAD22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5" b="27168"/>
          <a:stretch>
            <a:fillRect/>
          </a:stretch>
        </p:blipFill>
        <p:spPr>
          <a:xfrm>
            <a:off x="5924920" y="2424614"/>
            <a:ext cx="3918394" cy="36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9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65548-2B5D-88DA-CE41-01317B83D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70424F6B-BEE5-6EFA-32E2-61FE2C5C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5A8947-249A-E7CC-3F89-F66EE28E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7289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Ciasteczka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0706AA8-E91D-176A-5806-3B64AE44ACCB}"/>
              </a:ext>
            </a:extLst>
          </p:cNvPr>
          <p:cNvSpPr txBox="1"/>
          <p:nvPr/>
        </p:nvSpPr>
        <p:spPr>
          <a:xfrm>
            <a:off x="2660046" y="2800035"/>
            <a:ext cx="6400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Ciasteczka zostały przyrządzone z przepisu z czasów Kazimierza Jagiellończyka. Dziewczyny wykazały się cierpliwością </a:t>
            </a:r>
          </a:p>
          <a:p>
            <a:r>
              <a:rPr lang="pl-PL" sz="2400" b="1" dirty="0"/>
              <a:t>i wytrwałością w przeszukiwaniu różnych źródeł, aby znaleźć odpowiedni przepis.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ADD2859-53F7-719F-9380-C3AFF119E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068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2AFD5-4444-32CD-B2D9-BE94056E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9E9E2A2B-D891-6480-4EBF-510A699E4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 descr="Obraz zawierający tekst, książka, Welin, dokument&#10;&#10;Zawartość wygenerowana przez AI może być niepoprawna.">
            <a:extLst>
              <a:ext uri="{FF2B5EF4-FFF2-40B4-BE49-F238E27FC236}">
                <a16:creationId xmlns:a16="http://schemas.microsoft.com/office/drawing/2014/main" id="{A29FE2A9-EF93-156B-DC2A-EE0FE8483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33" y="165794"/>
            <a:ext cx="5865445" cy="652641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0774E9-4AF8-F78C-49DA-48A476522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139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0015C-987A-3301-239F-667185872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B220B5CB-51DA-BC55-37A4-1EEF67855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F5F3B62-EE56-668A-F95B-9A51B2B9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7289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Ciasteczka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E13F796-835C-05B9-C637-3FCC08026B6E}"/>
              </a:ext>
            </a:extLst>
          </p:cNvPr>
          <p:cNvSpPr txBox="1"/>
          <p:nvPr/>
        </p:nvSpPr>
        <p:spPr>
          <a:xfrm>
            <a:off x="1414585" y="2821858"/>
            <a:ext cx="3885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Dziewczyny zdecydowały się na skromne, foliowe opakowanie z wizerunkiem Kazimierza Jagiellończyka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C5308A9-B5EA-DC6A-5777-9CF43CC92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29"/>
          <a:stretch>
            <a:fillRect/>
          </a:stretch>
        </p:blipFill>
        <p:spPr>
          <a:xfrm>
            <a:off x="5890179" y="2054481"/>
            <a:ext cx="4597196" cy="3577775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261E31B8-CBC2-508D-8E2D-57F15BA02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7272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AA63C-8BE8-047F-9C4B-CF4EF8B03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867C7E2F-C24F-F584-559D-A8D712D95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D43ADF8-8DE0-A482-35D4-F9F3FFA4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7289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Ciasteczka</a:t>
            </a:r>
          </a:p>
        </p:txBody>
      </p:sp>
      <p:pic>
        <p:nvPicPr>
          <p:cNvPr id="6" name="Obraz 5" descr="Obraz zawierający stół, w pomieszczeniu, sztuka&#10;&#10;Zawartość wygenerowana przez AI może być niepoprawna.">
            <a:extLst>
              <a:ext uri="{FF2B5EF4-FFF2-40B4-BE49-F238E27FC236}">
                <a16:creationId xmlns:a16="http://schemas.microsoft.com/office/drawing/2014/main" id="{8B829B57-DC07-018D-70C6-20C4EFCDD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" b="25161"/>
          <a:stretch>
            <a:fillRect/>
          </a:stretch>
        </p:blipFill>
        <p:spPr>
          <a:xfrm>
            <a:off x="2119358" y="1836809"/>
            <a:ext cx="7612471" cy="447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77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9CA15-DC08-3868-2E91-0A91E5EC7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3EA012F4-F0BC-1815-F4CB-612A3A5CC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CA3F63A-E8B8-223D-2019-FCB9872E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13" y="6109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Ciasteczka</a:t>
            </a:r>
          </a:p>
        </p:txBody>
      </p:sp>
      <p:pic>
        <p:nvPicPr>
          <p:cNvPr id="4" name="Obraz 3" descr="Obraz zawierający w pomieszczeniu, waza, Słój, Pojemniki do przechowywania jedzenia&#10;&#10;Zawartość wygenerowana przez AI może być niepoprawna.">
            <a:extLst>
              <a:ext uri="{FF2B5EF4-FFF2-40B4-BE49-F238E27FC236}">
                <a16:creationId xmlns:a16="http://schemas.microsoft.com/office/drawing/2014/main" id="{ABCBB2EE-BE14-0263-E0F9-CDF2039DB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1"/>
          <a:stretch>
            <a:fillRect/>
          </a:stretch>
        </p:blipFill>
        <p:spPr>
          <a:xfrm>
            <a:off x="2445736" y="1936494"/>
            <a:ext cx="6713415" cy="41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901B-40AE-2517-A3B5-8D361086F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8DE8672B-0AC4-4217-60A0-B9A577E3A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4331653-9F96-B8BB-4D71-CFDFC4DF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7289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Ciasteczka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0385722-4401-BBFC-7F01-7DBBA64A3934}"/>
              </a:ext>
            </a:extLst>
          </p:cNvPr>
          <p:cNvSpPr txBox="1"/>
          <p:nvPr/>
        </p:nvSpPr>
        <p:spPr>
          <a:xfrm>
            <a:off x="2438400" y="2477729"/>
            <a:ext cx="644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Nasze koleżanki przygotowały  filmik, w którym krok po kroku pokazały jak przygotować ciasteczka. Obejrzeć go można, </a:t>
            </a:r>
          </a:p>
          <a:p>
            <a:r>
              <a:rPr lang="pl-PL" sz="2400" dirty="0"/>
              <a:t>dzięki zeskanowaniu kody QR lub znaleźć na mediach naszej szkoły.</a:t>
            </a:r>
          </a:p>
        </p:txBody>
      </p:sp>
    </p:spTree>
    <p:extLst>
      <p:ext uri="{BB962C8B-B14F-4D97-AF65-F5344CB8AC3E}">
        <p14:creationId xmlns:p14="http://schemas.microsoft.com/office/powerpoint/2010/main" val="3603217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6B3B4-1724-E53A-83F7-99CDDDDE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rysowanie, ilustracja, clipart, kreskówka&#10;&#10;Zawartość wygenerowana przez AI może być niepoprawna.">
            <a:extLst>
              <a:ext uri="{FF2B5EF4-FFF2-40B4-BE49-F238E27FC236}">
                <a16:creationId xmlns:a16="http://schemas.microsoft.com/office/drawing/2014/main" id="{DD0A67C5-E85B-5083-F38D-1BE26A6BC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8CD263A-3A4F-2AE3-27BB-41E2D075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10" y="7289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Ciasteczka</a:t>
            </a:r>
          </a:p>
        </p:txBody>
      </p:sp>
      <p:pic>
        <p:nvPicPr>
          <p:cNvPr id="4" name="Obraz 3" descr="Obraz zawierający wzór, kwadrat, piksel, krzyżówka&#10;&#10;Zawartość wygenerowana przez AI może być niepoprawna.">
            <a:extLst>
              <a:ext uri="{FF2B5EF4-FFF2-40B4-BE49-F238E27FC236}">
                <a16:creationId xmlns:a16="http://schemas.microsoft.com/office/drawing/2014/main" id="{B7EE46E9-C159-597C-3B68-1DC9A81D1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26" y="1925788"/>
            <a:ext cx="4481052" cy="4065709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D71A50-1EED-B8AB-0F1D-73F0F1750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03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4A6695AA-9DC2-70B3-4D0B-142F45621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0806F4D-21C1-E220-BCAC-2BBC9FBD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821" y="5702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	</a:t>
            </a:r>
            <a:r>
              <a:rPr lang="pl-PL" sz="66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- Razem po setkę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56E80DA-988E-9FFC-5D14-4EC94546AEC8}"/>
              </a:ext>
            </a:extLst>
          </p:cNvPr>
          <p:cNvSpPr txBox="1"/>
          <p:nvPr/>
        </p:nvSpPr>
        <p:spPr>
          <a:xfrm>
            <a:off x="1927122" y="2413337"/>
            <a:ext cx="29988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skład tej grupy weszli: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Antoni </a:t>
            </a:r>
            <a:r>
              <a:rPr lang="pl-PL" dirty="0" err="1"/>
              <a:t>Tyliński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Kacper Lipowski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Szymon Wesołowski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Krzysztof Adamiak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Szymon Pawłowski</a:t>
            </a:r>
          </a:p>
        </p:txBody>
      </p:sp>
      <p:pic>
        <p:nvPicPr>
          <p:cNvPr id="8" name="Obraz 7" descr="Obraz zawierający ubrania, na wolnym powietrzu, osoba, obuwie&#10;&#10;Zawartość wygenerowana przez AI może być niepoprawna.">
            <a:extLst>
              <a:ext uri="{FF2B5EF4-FFF2-40B4-BE49-F238E27FC236}">
                <a16:creationId xmlns:a16="http://schemas.microsoft.com/office/drawing/2014/main" id="{1E314CE7-0BA2-FD3C-F216-D09C92FED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039" y="2185851"/>
            <a:ext cx="6246761" cy="410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A09A28-D419-5E85-6B1D-C7D2066B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38804" y="1002733"/>
            <a:ext cx="4976521" cy="1325563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Kariera bez Barier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18592" y="2741611"/>
            <a:ext cx="5077408" cy="2839681"/>
          </a:xfrm>
        </p:spPr>
        <p:txBody>
          <a:bodyPr/>
          <a:lstStyle/>
          <a:p>
            <a:pPr marL="0" lvl="0" indent="0">
              <a:buClr>
                <a:srgbClr val="83992A"/>
              </a:buClr>
              <a:buNone/>
            </a:pPr>
            <a:r>
              <a:rPr lang="pl-PL" dirty="0"/>
              <a:t>Projekt „Kariera bez barier” to program przygotowujący uczennice i uczniów liceum do funkcjonowania na rynku pracy (w tym uczennice i uczniów z niepełnosprawnościami).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41611"/>
            <a:ext cx="4128577" cy="23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9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AC2D4D43-CEDE-3C90-11B5-DCBFF1A4F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3024" y="578190"/>
            <a:ext cx="10515600" cy="1325563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52" y="0"/>
            <a:ext cx="6983573" cy="6906676"/>
          </a:xfrm>
        </p:spPr>
      </p:pic>
    </p:spTree>
    <p:extLst>
      <p:ext uri="{BB962C8B-B14F-4D97-AF65-F5344CB8AC3E}">
        <p14:creationId xmlns:p14="http://schemas.microsoft.com/office/powerpoint/2010/main" val="2076441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FFFF3C5A-8E0D-4B9B-FCC6-FE76C2E65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2D860C-8431-649E-53B0-84D32F98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064" y="610806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C1280AC-C24E-69EE-B871-9E8296EFC440}"/>
              </a:ext>
            </a:extLst>
          </p:cNvPr>
          <p:cNvSpPr txBox="1"/>
          <p:nvPr/>
        </p:nvSpPr>
        <p:spPr>
          <a:xfrm>
            <a:off x="1396180" y="2889349"/>
            <a:ext cx="3903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Chłopacy zorganizowali spotkania, których celem było pokonanie 10 kilometrów.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7536DC2-AE44-4D74-3A02-2DEF0D547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41"/>
          <a:stretch>
            <a:fillRect/>
          </a:stretch>
        </p:blipFill>
        <p:spPr>
          <a:xfrm>
            <a:off x="5811860" y="1959428"/>
            <a:ext cx="5084738" cy="4025603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875694E-9C40-B779-D982-378E09711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390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3A7BF-C20A-7F77-A430-FB9051D77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11A65A0C-6A69-83B9-23E8-D6140792B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8251D0D-AFD9-6F0F-84DF-AD0AC2E4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429" y="649352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FBB3C51-AA61-ABE1-910A-5F08D69DA58F}"/>
              </a:ext>
            </a:extLst>
          </p:cNvPr>
          <p:cNvSpPr txBox="1"/>
          <p:nvPr/>
        </p:nvSpPr>
        <p:spPr>
          <a:xfrm>
            <a:off x="2717187" y="2413337"/>
            <a:ext cx="6949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Spotkania sportowe były zapowiadane z wyprzedzeniem. Informacje o nich można było znaleźć na ulotkach, czy w mediach społecznościowych.</a:t>
            </a:r>
          </a:p>
        </p:txBody>
      </p:sp>
    </p:spTree>
    <p:extLst>
      <p:ext uri="{BB962C8B-B14F-4D97-AF65-F5344CB8AC3E}">
        <p14:creationId xmlns:p14="http://schemas.microsoft.com/office/powerpoint/2010/main" val="2932026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13B45-BD7C-11E0-DDB3-8D175959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584A0E57-C146-5632-E6BE-3894DD43F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82F1218-741F-9F6A-F228-56723E41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675239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79BD345-513C-97A2-2435-C603F35F9A4A}"/>
              </a:ext>
            </a:extLst>
          </p:cNvPr>
          <p:cNvSpPr txBox="1"/>
          <p:nvPr/>
        </p:nvSpPr>
        <p:spPr>
          <a:xfrm>
            <a:off x="1370054" y="2939163"/>
            <a:ext cx="42278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Celem tej grupy było przybyć 100 km podczas 10 spotkań. Chłopacy           z wyprzedzeniem informowali             w jakiej aktywności trzeba się spodziewać.</a:t>
            </a:r>
          </a:p>
        </p:txBody>
      </p:sp>
      <p:pic>
        <p:nvPicPr>
          <p:cNvPr id="6" name="Obraz 5" descr="Obraz zawierający trawa, na wolnym powietrzu, niebo, drzewo&#10;&#10;Zawartość wygenerowana przez AI może być niepoprawna.">
            <a:extLst>
              <a:ext uri="{FF2B5EF4-FFF2-40B4-BE49-F238E27FC236}">
                <a16:creationId xmlns:a16="http://schemas.microsoft.com/office/drawing/2014/main" id="{5DFF1644-2377-B46D-22E2-E68A79A6A6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20" y="1876721"/>
            <a:ext cx="4227830" cy="479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85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2714-B451-9E3D-B0A4-5AADF1920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0D1DFDE7-8D8E-330C-D3BE-E4CBB3F48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59B9656-9A33-FE14-B21A-57E086BC0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768" y="580377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F15A0CC-B0BA-EFB5-1924-8648970DEB4F}"/>
              </a:ext>
            </a:extLst>
          </p:cNvPr>
          <p:cNvSpPr txBox="1"/>
          <p:nvPr/>
        </p:nvSpPr>
        <p:spPr>
          <a:xfrm>
            <a:off x="1396180" y="2889349"/>
            <a:ext cx="3418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Chłopacy organizowali spotkania, których </a:t>
            </a:r>
          </a:p>
          <a:p>
            <a:r>
              <a:rPr lang="pl-PL" sz="2400" dirty="0"/>
              <a:t>celem było pokonanie </a:t>
            </a:r>
          </a:p>
          <a:p>
            <a:r>
              <a:rPr lang="pl-PL" sz="2400" dirty="0"/>
              <a:t>10 kilometrów.</a:t>
            </a:r>
          </a:p>
        </p:txBody>
      </p:sp>
      <p:pic>
        <p:nvPicPr>
          <p:cNvPr id="6" name="Obraz 5" descr="Obraz zawierający niebo, na wolnym powietrzu, trawa, osoba&#10;&#10;Zawartość wygenerowana przez AI może być niepoprawna.">
            <a:extLst>
              <a:ext uri="{FF2B5EF4-FFF2-40B4-BE49-F238E27FC236}">
                <a16:creationId xmlns:a16="http://schemas.microsoft.com/office/drawing/2014/main" id="{097020D5-04B4-64B6-F011-53F4AA3EA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77" y="1905940"/>
            <a:ext cx="6421120" cy="47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36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C3AE0-9137-21DB-44D8-647B69B8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84F1503F-F525-2303-3B4C-98CA333C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69A2D17-261B-B6C6-4FEF-E35232B4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06" y="606811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CE4C3FF-9A0F-0F2D-A57F-8B2D542D3503}"/>
              </a:ext>
            </a:extLst>
          </p:cNvPr>
          <p:cNvSpPr txBox="1"/>
          <p:nvPr/>
        </p:nvSpPr>
        <p:spPr>
          <a:xfrm>
            <a:off x="1396181" y="2889349"/>
            <a:ext cx="3445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Czasami zdarzał się spacer z kijkami.</a:t>
            </a:r>
          </a:p>
        </p:txBody>
      </p:sp>
      <p:pic>
        <p:nvPicPr>
          <p:cNvPr id="6" name="Obraz 5" descr="Obraz zawierający na wolnym powietrzu, niebo, osoba, ubrania&#10;&#10;Zawartość wygenerowana przez AI może być niepoprawna.">
            <a:extLst>
              <a:ext uri="{FF2B5EF4-FFF2-40B4-BE49-F238E27FC236}">
                <a16:creationId xmlns:a16="http://schemas.microsoft.com/office/drawing/2014/main" id="{79516E38-6625-AF54-07E3-72CF89082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76" y="2297498"/>
            <a:ext cx="6123093" cy="3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03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961A-28E7-FB96-4682-081952047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8AEE182D-8B13-B18A-A415-D990DEA15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04072C0-4DEE-6F74-F032-8242A6AB3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065" y="600630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1B0A1B0-98CB-5FF2-92D6-DFF93CE0E191}"/>
              </a:ext>
            </a:extLst>
          </p:cNvPr>
          <p:cNvSpPr txBox="1"/>
          <p:nvPr/>
        </p:nvSpPr>
        <p:spPr>
          <a:xfrm>
            <a:off x="3514738" y="1995675"/>
            <a:ext cx="51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Czasami jazda na rowerze.</a:t>
            </a:r>
          </a:p>
        </p:txBody>
      </p:sp>
      <p:pic>
        <p:nvPicPr>
          <p:cNvPr id="6" name="Obraz 5" descr="Obraz zawierający na wolnym powietrzu, drzewo, koło, Koło do roweru&#10;&#10;Zawartość wygenerowana przez AI może być niepoprawna.">
            <a:extLst>
              <a:ext uri="{FF2B5EF4-FFF2-40B4-BE49-F238E27FC236}">
                <a16:creationId xmlns:a16="http://schemas.microsoft.com/office/drawing/2014/main" id="{D6BC182B-40C5-8BE6-331C-95D8B86947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47" y="2790270"/>
            <a:ext cx="4256714" cy="3192536"/>
          </a:xfrm>
          <a:prstGeom prst="rect">
            <a:avLst/>
          </a:prstGeom>
        </p:spPr>
      </p:pic>
      <p:pic>
        <p:nvPicPr>
          <p:cNvPr id="9" name="Obraz 8" descr="Obraz zawierający na wolnym powietrzu, drzewo, koło, Koło do roweru&#10;&#10;Zawartość wygenerowana przez AI może być niepoprawna.">
            <a:extLst>
              <a:ext uri="{FF2B5EF4-FFF2-40B4-BE49-F238E27FC236}">
                <a16:creationId xmlns:a16="http://schemas.microsoft.com/office/drawing/2014/main" id="{B4EAA191-22C2-3A07-3A60-5F77CE5F1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38" y="2790270"/>
            <a:ext cx="4622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69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6FC0E-6FA0-441D-7D92-46730B7F0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27DA64D8-4968-1D9C-D6D7-2C1A3358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2B2B48E-47C1-BA26-458E-29C6270C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615156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66ECAF8-6AD2-3AEF-4CE2-4F462EF60005}"/>
              </a:ext>
            </a:extLst>
          </p:cNvPr>
          <p:cNvSpPr txBox="1"/>
          <p:nvPr/>
        </p:nvSpPr>
        <p:spPr>
          <a:xfrm>
            <a:off x="2741110" y="1930247"/>
            <a:ext cx="390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 nawet spacer ze swoim</a:t>
            </a:r>
          </a:p>
          <a:p>
            <a:r>
              <a:rPr lang="pl-PL" sz="2000" dirty="0"/>
              <a:t> pupilem.</a:t>
            </a:r>
          </a:p>
        </p:txBody>
      </p:sp>
      <p:pic>
        <p:nvPicPr>
          <p:cNvPr id="6" name="Obraz 5" descr="Obraz zawierający na wolnym powietrzu, niebo, osoba, drzewo&#10;&#10;Zawartość wygenerowana przez AI może być niepoprawna.">
            <a:extLst>
              <a:ext uri="{FF2B5EF4-FFF2-40B4-BE49-F238E27FC236}">
                <a16:creationId xmlns:a16="http://schemas.microsoft.com/office/drawing/2014/main" id="{8878A91B-02EB-DDA1-66E2-40395DCE25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2723926"/>
            <a:ext cx="5025266" cy="3252141"/>
          </a:xfrm>
          <a:prstGeom prst="rect">
            <a:avLst/>
          </a:prstGeom>
        </p:spPr>
      </p:pic>
      <p:pic>
        <p:nvPicPr>
          <p:cNvPr id="9" name="Obraz 8" descr="Obraz zawierający na wolnym powietrzu, osoba, ziemia, ubrania&#10;&#10;Zawartość wygenerowana przez AI może być niepoprawna.">
            <a:extLst>
              <a:ext uri="{FF2B5EF4-FFF2-40B4-BE49-F238E27FC236}">
                <a16:creationId xmlns:a16="http://schemas.microsoft.com/office/drawing/2014/main" id="{CF840FAB-95C2-85E3-4E88-5190B10DE2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91" y="2009268"/>
            <a:ext cx="3750310" cy="39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2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D0D17-573A-DB52-646B-CA590FB0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FC152E2E-9918-7585-7B09-EC5C4613B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514EEBF-A566-8029-751B-26E94A65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413" y="666207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C2D36FF-1A27-3D8A-495C-3B427B036C97}"/>
              </a:ext>
            </a:extLst>
          </p:cNvPr>
          <p:cNvSpPr txBox="1"/>
          <p:nvPr/>
        </p:nvSpPr>
        <p:spPr>
          <a:xfrm>
            <a:off x="1680660" y="2721114"/>
            <a:ext cx="4157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Podczas tych spotkań ważna była sprawność fizyczna, ale</a:t>
            </a:r>
          </a:p>
          <a:p>
            <a:endParaRPr lang="pl-PL" sz="2400" dirty="0"/>
          </a:p>
          <a:p>
            <a:r>
              <a:rPr lang="pl-PL" sz="2400" dirty="0"/>
              <a:t> i… zabawa!</a:t>
            </a:r>
          </a:p>
        </p:txBody>
      </p:sp>
      <p:pic>
        <p:nvPicPr>
          <p:cNvPr id="6" name="Obraz 5" descr="Obraz zawierający na wolnym powietrzu, niebo, ubrania, osoba&#10;&#10;Zawartość wygenerowana przez AI może być niepoprawna.">
            <a:extLst>
              <a:ext uri="{FF2B5EF4-FFF2-40B4-BE49-F238E27FC236}">
                <a16:creationId xmlns:a16="http://schemas.microsoft.com/office/drawing/2014/main" id="{63218689-4D32-D0FA-0671-6DD9130D69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7" y="2063930"/>
            <a:ext cx="4000967" cy="41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30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B07E4-2ADF-88BC-BF28-5F0331D3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6551F042-E819-DB03-0E8B-FE63AF919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E4BAC06-FD92-5B3A-BAF7-934FA4A0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412" y="642641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4045C8-D2D6-1D26-9669-331F85EB439C}"/>
              </a:ext>
            </a:extLst>
          </p:cNvPr>
          <p:cNvSpPr txBox="1"/>
          <p:nvPr/>
        </p:nvSpPr>
        <p:spPr>
          <a:xfrm>
            <a:off x="2396412" y="2066943"/>
            <a:ext cx="897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Spotkania te były również szansą na poznanie okolic Sieradza.</a:t>
            </a:r>
          </a:p>
        </p:txBody>
      </p:sp>
      <p:pic>
        <p:nvPicPr>
          <p:cNvPr id="6" name="Obraz 5" descr="Obraz zawierający niebo, na wolnym powietrzu, trawa, osoba&#10;&#10;Zawartość wygenerowana przez AI może być niepoprawna.">
            <a:extLst>
              <a:ext uri="{FF2B5EF4-FFF2-40B4-BE49-F238E27FC236}">
                <a16:creationId xmlns:a16="http://schemas.microsoft.com/office/drawing/2014/main" id="{B63D109E-4AFD-DBCA-5228-2A3E3C6065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0" y="2769214"/>
            <a:ext cx="4412343" cy="3596640"/>
          </a:xfrm>
          <a:prstGeom prst="rect">
            <a:avLst/>
          </a:prstGeom>
        </p:spPr>
      </p:pic>
      <p:pic>
        <p:nvPicPr>
          <p:cNvPr id="8" name="Obraz 7" descr="Obraz zawierający budynek, na wolnym powietrzu, most, niebo&#10;&#10;Zawartość wygenerowana przez AI może być niepoprawna.">
            <a:extLst>
              <a:ext uri="{FF2B5EF4-FFF2-40B4-BE49-F238E27FC236}">
                <a16:creationId xmlns:a16="http://schemas.microsoft.com/office/drawing/2014/main" id="{D454A1D4-4F81-4FF0-DC11-193C516176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55" y="2627348"/>
            <a:ext cx="4893733" cy="35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736F984-5A9E-B030-FA11-DADFD4158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0920" y="9439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Kariera bez Barier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2844" y="2157507"/>
            <a:ext cx="3976396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Podstawę realizacji programu stanowi wprowadzenie Metody Bilansu Kompetencji (MBK) opracowanej przez Instytut Badań Edukacyjnych – Państwowy Instytut Badawczy w Warszawie.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528" y="2380379"/>
            <a:ext cx="5153068" cy="17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66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4" descr="Obraz zawierający sztuka, design, ilustracja, Liść">
            <a:extLst>
              <a:ext uri="{FF2B5EF4-FFF2-40B4-BE49-F238E27FC236}">
                <a16:creationId xmlns:a16="http://schemas.microsoft.com/office/drawing/2014/main" id="{5FD04A11-CE87-2415-CE4A-154AF9C22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1808" y="454530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II – Razem po setkę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rcRect b="18635"/>
          <a:stretch>
            <a:fillRect/>
          </a:stretch>
        </p:blipFill>
        <p:spPr>
          <a:xfrm>
            <a:off x="3549084" y="1656900"/>
            <a:ext cx="4699177" cy="508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42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29E7112B-A6F4-F228-4AE3-DD323ADA4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113F719-34C3-9160-816E-EE8415DF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9CC367-DAC8-7871-77BF-612B62BF205C}"/>
              </a:ext>
            </a:extLst>
          </p:cNvPr>
          <p:cNvSpPr txBox="1"/>
          <p:nvPr/>
        </p:nvSpPr>
        <p:spPr>
          <a:xfrm>
            <a:off x="3881120" y="2647821"/>
            <a:ext cx="46532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W skład tej grupy weszły: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Weronika Stefańska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Gabriela </a:t>
            </a:r>
            <a:r>
              <a:rPr lang="pl-PL" sz="2800" b="1" dirty="0" err="1"/>
              <a:t>Cyll</a:t>
            </a:r>
            <a:endParaRPr lang="pl-PL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Matylda Bryk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Jakub </a:t>
            </a:r>
            <a:r>
              <a:rPr lang="pl-PL" sz="2800" b="1" dirty="0" err="1"/>
              <a:t>Gruszel</a:t>
            </a:r>
            <a:endParaRPr lang="pl-PL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7118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E39EB-3C67-05E5-1630-F001D5CC3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1E0C0706-DBA5-4B09-C6A1-9E6A84F76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5A1D95-E8E4-8ACC-B6A1-2CC9A7F6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-Wywiady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9135666-A72C-A51C-E67F-875C000A5E0B}"/>
              </a:ext>
            </a:extLst>
          </p:cNvPr>
          <p:cNvSpPr txBox="1"/>
          <p:nvPr/>
        </p:nvSpPr>
        <p:spPr>
          <a:xfrm>
            <a:off x="1981200" y="2234307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Celem tej grupy było przeprowadzenie wywiadów z 100- </a:t>
            </a:r>
            <a:r>
              <a:rPr lang="pl-PL" sz="2000" dirty="0" err="1"/>
              <a:t>tką</a:t>
            </a:r>
            <a:r>
              <a:rPr lang="pl-PL" sz="2000" dirty="0"/>
              <a:t> absolwentów naszego liceum  –  I Liceum Ogólnokształcącego im. Kazimierza Jagiellończyka w Sieradzu.</a:t>
            </a:r>
          </a:p>
        </p:txBody>
      </p:sp>
      <p:pic>
        <p:nvPicPr>
          <p:cNvPr id="6" name="Obraz 5" descr="Obraz zawierający ubrania, osoba, Ludzka twarz, ściana&#10;&#10;Zawartość wygenerowana przez AI może być niepoprawna.">
            <a:extLst>
              <a:ext uri="{FF2B5EF4-FFF2-40B4-BE49-F238E27FC236}">
                <a16:creationId xmlns:a16="http://schemas.microsoft.com/office/drawing/2014/main" id="{3893B02A-36B9-9B6F-D918-BE5FB5FCE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25629"/>
          <a:stretch>
            <a:fillRect/>
          </a:stretch>
        </p:blipFill>
        <p:spPr>
          <a:xfrm>
            <a:off x="3649649" y="3249970"/>
            <a:ext cx="5034501" cy="27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2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950D7-8B62-060F-5BF7-91A2110C1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51464A82-A71B-DA85-9852-D5F42CA5F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62B5B1E-B6CF-90CF-42AE-33E70AF5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pic>
        <p:nvPicPr>
          <p:cNvPr id="4" name="Obraz 3" descr="Obraz zawierający ubrania, osoba, Ludzka twarz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FC5494EE-A59F-FBC7-4CAD-2A19A31DE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b="11102"/>
          <a:stretch>
            <a:fillRect/>
          </a:stretch>
        </p:blipFill>
        <p:spPr>
          <a:xfrm>
            <a:off x="2717074" y="2086928"/>
            <a:ext cx="6757851" cy="39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96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BF64E-7ED8-BB88-C5FF-F98725FA3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B46DC0CB-2D7B-91C7-6E2F-9466707AE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26747ED-A461-09CE-5D61-67D074FC9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pic>
        <p:nvPicPr>
          <p:cNvPr id="4" name="Obraz 3" descr="Obraz zawierający ubrania, osoba, Ludzka twarz, ściana&#10;&#10;Zawartość wygenerowana przez AI może być niepoprawna.">
            <a:extLst>
              <a:ext uri="{FF2B5EF4-FFF2-40B4-BE49-F238E27FC236}">
                <a16:creationId xmlns:a16="http://schemas.microsoft.com/office/drawing/2014/main" id="{FBB6FE79-7350-AD6C-4817-24A7888B3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1" b="11102"/>
          <a:stretch>
            <a:fillRect/>
          </a:stretch>
        </p:blipFill>
        <p:spPr>
          <a:xfrm>
            <a:off x="2673018" y="1991134"/>
            <a:ext cx="6758878" cy="40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03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4237A-C871-D1A4-473E-85B681E6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6E54DF4A-E984-6C13-AF4B-7765DB8CF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F6F3E8B-5340-1817-36E7-8E8A0C95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-Wywiady </a:t>
            </a:r>
          </a:p>
        </p:txBody>
      </p:sp>
      <p:pic>
        <p:nvPicPr>
          <p:cNvPr id="8" name="Obraz 7" descr="Obraz zawierający ubrania, Ludzka twarz, osob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540A9FD8-3FC5-4C3C-384F-784954CD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18946" r="4482" b="11103"/>
          <a:stretch>
            <a:fillRect/>
          </a:stretch>
        </p:blipFill>
        <p:spPr>
          <a:xfrm>
            <a:off x="2905242" y="2008073"/>
            <a:ext cx="6736080" cy="40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39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1BAED-F296-CF93-C288-CBDEF562C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E090DD3C-B9BE-8B6A-D9E4-ACD359BB5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ADA34B8-BCBD-C60C-B5BF-E3D042EEE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3718F5-F948-AEDA-5189-0CF4FFAD556A}"/>
              </a:ext>
            </a:extLst>
          </p:cNvPr>
          <p:cNvSpPr txBox="1"/>
          <p:nvPr/>
        </p:nvSpPr>
        <p:spPr>
          <a:xfrm>
            <a:off x="2743200" y="2641938"/>
            <a:ext cx="670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Podczas wywiadów grupa zadawała różne pytania dotyczące liceum – Jagiellończyka, min: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Jak wtedy wyglądały zajęcia?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Jaki był ulubiony nauczyciel?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Jakie jest najlepsze wspomnienie?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I wiele, wiele innych.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9344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7BDC5-E522-3792-CD16-DE4575E61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FC00AB9E-EAAB-EAF9-5244-A9CE20950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4F7CA51-5602-BB95-C24F-DB8A7E50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128AC3-A46C-7AED-FF9E-718300443C22}"/>
              </a:ext>
            </a:extLst>
          </p:cNvPr>
          <p:cNvSpPr txBox="1"/>
          <p:nvPr/>
        </p:nvSpPr>
        <p:spPr>
          <a:xfrm>
            <a:off x="2468880" y="2188250"/>
            <a:ext cx="706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Dziewczyny przeprowadzały wywiady z osobami, które dawno temu ukończyły tą szkołę.</a:t>
            </a:r>
          </a:p>
          <a:p>
            <a:endParaRPr lang="pl-PL" dirty="0"/>
          </a:p>
        </p:txBody>
      </p:sp>
      <p:pic>
        <p:nvPicPr>
          <p:cNvPr id="6" name="Obraz 5" descr="Obraz zawierający ubrania, Ludzka twarz, osoba, meble&#10;&#10;Zawartość wygenerowana przez AI może być niepoprawna.">
            <a:extLst>
              <a:ext uri="{FF2B5EF4-FFF2-40B4-BE49-F238E27FC236}">
                <a16:creationId xmlns:a16="http://schemas.microsoft.com/office/drawing/2014/main" id="{87715499-C218-8C71-15A6-5546CD88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t="32148" r="17906" b="11102"/>
          <a:stretch>
            <a:fillRect/>
          </a:stretch>
        </p:blipFill>
        <p:spPr>
          <a:xfrm>
            <a:off x="3063682" y="3122931"/>
            <a:ext cx="6064636" cy="29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1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AE55-3560-3E69-EA68-F4DFB9A06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F6F8262F-A95B-E5EF-D90D-54E44705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B3C1378-C24A-42DC-0883-1AED99DC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pic>
        <p:nvPicPr>
          <p:cNvPr id="4" name="Obraz 3" descr="Obraz zawierający ubrania, osoba, Ludzka twarz, meble&#10;&#10;Zawartość wygenerowana przez AI może być niepoprawna.">
            <a:extLst>
              <a:ext uri="{FF2B5EF4-FFF2-40B4-BE49-F238E27FC236}">
                <a16:creationId xmlns:a16="http://schemas.microsoft.com/office/drawing/2014/main" id="{EB811CCE-547E-7EEB-7B37-DBA400421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20889" r="15985" b="11102"/>
          <a:stretch>
            <a:fillRect/>
          </a:stretch>
        </p:blipFill>
        <p:spPr>
          <a:xfrm>
            <a:off x="3039046" y="2369975"/>
            <a:ext cx="6337427" cy="35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70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09A22-CF8A-B92B-A76E-770FA75D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54DCAC7A-2DAF-B742-D26C-6706E38D6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E24E841-F1D9-EFDF-13D8-FE799A81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3B05967-80CF-39F0-3F10-F9BD53BBFA07}"/>
              </a:ext>
            </a:extLst>
          </p:cNvPr>
          <p:cNvSpPr txBox="1"/>
          <p:nvPr/>
        </p:nvSpPr>
        <p:spPr>
          <a:xfrm>
            <a:off x="1761623" y="2081907"/>
            <a:ext cx="8148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Również z osobami, które wcale nie aż tak dawno temu ukończyły naszą szkołę.</a:t>
            </a:r>
          </a:p>
        </p:txBody>
      </p:sp>
      <p:pic>
        <p:nvPicPr>
          <p:cNvPr id="6" name="Obraz 5" descr="Obraz zawierający Ludzka twarz, osoba, ubrania, mikrofon&#10;&#10;Zawartość wygenerowana przez AI może być niepoprawna.">
            <a:extLst>
              <a:ext uri="{FF2B5EF4-FFF2-40B4-BE49-F238E27FC236}">
                <a16:creationId xmlns:a16="http://schemas.microsoft.com/office/drawing/2014/main" id="{185678DE-712A-5E8F-B5C9-5AAAFD6FF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0" b="11101"/>
          <a:stretch>
            <a:fillRect/>
          </a:stretch>
        </p:blipFill>
        <p:spPr>
          <a:xfrm>
            <a:off x="2928903" y="2912904"/>
            <a:ext cx="6334194" cy="29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7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5544669-EAA0-D836-D1C6-E08E940DC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1326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Opiekun młodzieży - Pani Profesor Marzena </a:t>
            </a:r>
            <a:r>
              <a:rPr lang="pl-PL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Putyńska</a:t>
            </a:r>
            <a:endParaRPr lang="pl-PL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283" y="3116424"/>
            <a:ext cx="10327433" cy="390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/>
              <a:t>W naszym liceum zainicjowano kilka projektów społecznych. 	</a:t>
            </a:r>
          </a:p>
          <a:p>
            <a:pPr marL="0" indent="0">
              <a:buNone/>
            </a:pPr>
            <a:r>
              <a:rPr lang="pl-PL" sz="3600" dirty="0"/>
              <a:t>Opiekunem młodzieży „Jagiellończyka” jest </a:t>
            </a:r>
            <a:r>
              <a:rPr lang="pl-PL" sz="3600" b="1" dirty="0"/>
              <a:t>Pani Profesor Marzena </a:t>
            </a:r>
            <a:r>
              <a:rPr lang="pl-PL" sz="3600" b="1" dirty="0" err="1"/>
              <a:t>Putyńska</a:t>
            </a:r>
            <a:r>
              <a:rPr lang="pl-PL" sz="3600" b="1" dirty="0"/>
              <a:t>, </a:t>
            </a:r>
            <a:r>
              <a:rPr lang="pl-PL" sz="3600" dirty="0"/>
              <a:t>nauczyciel języka niemieckiego.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3626103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87EA8-EF47-FE24-8486-33C44E63B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87FEDFD2-2283-819E-0F10-980EAB940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C0009DB-4C6A-5644-76E5-BD980554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-Wywiady </a:t>
            </a:r>
          </a:p>
        </p:txBody>
      </p:sp>
      <p:pic>
        <p:nvPicPr>
          <p:cNvPr id="4" name="Obraz 3" descr="Obraz zawierający osoba, ubrania, Ludzka twarz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BC763BA8-931A-FC0B-5E9F-4D6C9C208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6592" r="16378" b="11103"/>
          <a:stretch>
            <a:fillRect/>
          </a:stretch>
        </p:blipFill>
        <p:spPr>
          <a:xfrm>
            <a:off x="2513443" y="2086928"/>
            <a:ext cx="6940955" cy="37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240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3220E-7E6C-112E-9217-1C266D94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2C961718-C585-996E-E2B8-73D44A8F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F994ED9-D449-55F3-FB45-BE9D8584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489FDF9-F7BE-8BA9-1702-943D6F33BAAE}"/>
              </a:ext>
            </a:extLst>
          </p:cNvPr>
          <p:cNvSpPr txBox="1"/>
          <p:nvPr/>
        </p:nvSpPr>
        <p:spPr>
          <a:xfrm>
            <a:off x="2120900" y="2086928"/>
            <a:ext cx="777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Oraz z tymi, którzy nie tak dawno naszą szkołę ukończyły.</a:t>
            </a:r>
          </a:p>
        </p:txBody>
      </p:sp>
      <p:pic>
        <p:nvPicPr>
          <p:cNvPr id="6" name="Obraz 5" descr="Obraz zawierający ubrania, osoba, Ludzka twarz, ściana&#10;&#10;Zawartość wygenerowana przez AI może być niepoprawna.">
            <a:extLst>
              <a:ext uri="{FF2B5EF4-FFF2-40B4-BE49-F238E27FC236}">
                <a16:creationId xmlns:a16="http://schemas.microsoft.com/office/drawing/2014/main" id="{29EA9035-2D67-E896-E9CA-B600E50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6" b="11102"/>
          <a:stretch>
            <a:fillRect/>
          </a:stretch>
        </p:blipFill>
        <p:spPr>
          <a:xfrm>
            <a:off x="3209166" y="2733259"/>
            <a:ext cx="5997187" cy="30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4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E9670-87C0-17C3-7C46-841C7E9A7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C5B69320-31B0-8D2B-7B9A-B911D6C6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1A5BF96-B7C8-F58F-19F5-53C7C56D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pic>
        <p:nvPicPr>
          <p:cNvPr id="4" name="Obraz 3" descr="Obraz zawierający osoba, ubrania, Ludzka twarz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27EC9D6E-9500-2E94-5F44-915242E97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b="13481"/>
          <a:stretch>
            <a:fillRect/>
          </a:stretch>
        </p:blipFill>
        <p:spPr>
          <a:xfrm>
            <a:off x="1478318" y="1867875"/>
            <a:ext cx="8804050" cy="3761545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159DB67-70B3-A871-ACCC-DAAD8D104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0083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A4EC5-33E5-6937-B1A9-F364FD22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B680EE46-574C-472E-66F6-5DF71AC58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7F44F2-8EA3-E050-20C6-B465D3EA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-Wywiady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FC65299-23D6-87EC-90A7-DD0FB4B1E1C7}"/>
              </a:ext>
            </a:extLst>
          </p:cNvPr>
          <p:cNvSpPr txBox="1"/>
          <p:nvPr/>
        </p:nvSpPr>
        <p:spPr>
          <a:xfrm>
            <a:off x="2880360" y="2086928"/>
            <a:ext cx="665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Ale również z kadrą pedagogiczną naszej szkole</a:t>
            </a:r>
            <a:r>
              <a:rPr lang="pl-PL" dirty="0"/>
              <a:t>.</a:t>
            </a:r>
          </a:p>
        </p:txBody>
      </p:sp>
      <p:pic>
        <p:nvPicPr>
          <p:cNvPr id="7" name="Obraz 6" descr="Obraz zawierający ubrania, osoba, tekst, Ludzka twarz&#10;&#10;Zawartość wygenerowana przez AI może być niepoprawna.">
            <a:extLst>
              <a:ext uri="{FF2B5EF4-FFF2-40B4-BE49-F238E27FC236}">
                <a16:creationId xmlns:a16="http://schemas.microsoft.com/office/drawing/2014/main" id="{C4AB50FE-B11E-D9C6-22F7-CD3B4D041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28593" r="22273" b="11102"/>
          <a:stretch>
            <a:fillRect/>
          </a:stretch>
        </p:blipFill>
        <p:spPr>
          <a:xfrm>
            <a:off x="2501641" y="2682088"/>
            <a:ext cx="7350760" cy="35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1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D3CDC-7239-52B6-5C63-ACCCD8477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ECCD426E-D2D9-C65F-CE57-FC4734E54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0EB1D6-FEA7-6A77-B9D6-45B0FDDD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pic>
        <p:nvPicPr>
          <p:cNvPr id="4" name="Obraz 3" descr="Obraz zawierający Ludzka twarz, osoba, ubrania, ściana&#10;&#10;Zawartość wygenerowana przez AI może być niepoprawna.">
            <a:extLst>
              <a:ext uri="{FF2B5EF4-FFF2-40B4-BE49-F238E27FC236}">
                <a16:creationId xmlns:a16="http://schemas.microsoft.com/office/drawing/2014/main" id="{61061F23-CD68-0591-A4B0-BFC0CB113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t="13927" b="8295"/>
          <a:stretch>
            <a:fillRect/>
          </a:stretch>
        </p:blipFill>
        <p:spPr>
          <a:xfrm>
            <a:off x="2400446" y="2086928"/>
            <a:ext cx="7614627" cy="39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04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466EB-2B45-E706-8BD6-1F9BB01A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4" descr="Obraz zawierający zrzut ekranu, Prostokąt, Grafika, kwadrat&#10;&#10;Zawartość wygenerowana przez AI może być niepoprawna.">
            <a:extLst>
              <a:ext uri="{FF2B5EF4-FFF2-40B4-BE49-F238E27FC236}">
                <a16:creationId xmlns:a16="http://schemas.microsoft.com/office/drawing/2014/main" id="{9D6B041A-FDAB-726F-B65D-56350A08E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461EE55-83DD-044D-0904-B907C5BD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761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4">
                    <a:lumMod val="75000"/>
                  </a:schemeClr>
                </a:solidFill>
              </a:rPr>
              <a:t>III - Wywiady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526AB56-5352-BC82-82BB-294D3B9B2B11}"/>
              </a:ext>
            </a:extLst>
          </p:cNvPr>
          <p:cNvSpPr txBox="1"/>
          <p:nvPr/>
        </p:nvSpPr>
        <p:spPr>
          <a:xfrm>
            <a:off x="2348523" y="2746517"/>
            <a:ext cx="77184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 przeprowadzonych wywiadów zaplanowane jest zrobienie filmu, który będziemy mogli obejrzeć już w niedalekiej przyszłości. Na tą chwilę chcemy jednak zaprezentować Wam, krótki filmik.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4" name="AutoShape 2" descr="O badaniach cz. II – wywiad z dr Markiem Smulczykiem – Kierunek Rozwój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5201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3E0C2B62-3F4B-8169-706A-83AF180AB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B741E66-37D0-E1B2-D3CA-BE6EE343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86" y="771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rgbClr val="B9A272"/>
                </a:solidFill>
              </a:rPr>
              <a:t>IV. Kalendarz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77A5984-3281-3F4D-67F6-4C38034D2709}"/>
              </a:ext>
            </a:extLst>
          </p:cNvPr>
          <p:cNvSpPr txBox="1"/>
          <p:nvPr/>
        </p:nvSpPr>
        <p:spPr>
          <a:xfrm>
            <a:off x="3783251" y="2437357"/>
            <a:ext cx="55759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 skład grupy weszły: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Hanna Szafarz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Maja Domalik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7562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FBF68781-3FDA-F12E-3C0E-D48779255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8257" y="681037"/>
            <a:ext cx="10515600" cy="1325563"/>
          </a:xfrm>
        </p:spPr>
        <p:txBody>
          <a:bodyPr/>
          <a:lstStyle/>
          <a:p>
            <a:r>
              <a:rPr lang="pl-PL" sz="6600" b="1" dirty="0">
                <a:solidFill>
                  <a:srgbClr val="B9A272"/>
                </a:solidFill>
              </a:rPr>
              <a:t>IV. Kalendarz</a:t>
            </a:r>
            <a:endParaRPr lang="pl-PL" dirty="0">
              <a:solidFill>
                <a:srgbClr val="B9A27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86100" y="2256631"/>
            <a:ext cx="6715125" cy="4351338"/>
          </a:xfrm>
        </p:spPr>
        <p:txBody>
          <a:bodyPr/>
          <a:lstStyle/>
          <a:p>
            <a:pPr marL="0" indent="0">
              <a:buNone/>
            </a:pPr>
            <a:r>
              <a:rPr lang="pl-PL" sz="4000" dirty="0"/>
              <a:t>	</a:t>
            </a:r>
            <a:r>
              <a:rPr lang="pl-PL" dirty="0"/>
              <a:t>Zadaniem tej grupy było przygotowanie kalendarza, w którym można było zobaczyć piękne zdjęcia naszej szkoły.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0280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A1336709-796F-F50E-76D9-6495D8D25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2" y="982133"/>
            <a:ext cx="9685787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552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3C26F83E-5BF2-B56C-A793-A4A7141E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9675" y="866775"/>
            <a:ext cx="9944099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9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F62EFB0-0539-EDAC-DCFF-F0F66DE1C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6233" y="10649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„Jagiellon po 100”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86508" y="2390484"/>
            <a:ext cx="8818984" cy="281168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dirty="0"/>
              <a:t>Projekt miał na celu wsparcie uczniów, nauczycieli, rodziców oraz lokalną społeczność poprzez wspólne, aktywne spędzanie czasu, oraz budowanie więzi pokoleniowych.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010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C0CECBAE-36B5-8B86-A154-E35C7A9A1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925" y="857251"/>
            <a:ext cx="10382250" cy="519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22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E4FE6AC2-96D2-585C-BD51-8E6B71FC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8725" y="982133"/>
            <a:ext cx="10115549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197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681984EC-9D77-9B23-5C8A-6910774D7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904875"/>
            <a:ext cx="10220325" cy="49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3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583871F8-BB4E-F9A4-CF42-6489029CC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775" y="982133"/>
            <a:ext cx="10363200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4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9F5DAA6B-2837-EDD6-A5BC-E68F64109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0625" y="982133"/>
            <a:ext cx="10210800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94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483B2B19-19C0-9A85-CFA5-2BB33D48E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3450" y="982133"/>
            <a:ext cx="10382250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33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324CAAA1-CE9C-EC21-9DB5-FC6B12F8D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8675" y="876300"/>
            <a:ext cx="10439400" cy="52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750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8FADD248-B5C8-33A0-7560-60B08899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350" y="828675"/>
            <a:ext cx="10382249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89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A38B76FA-4833-11C0-6753-0B57B8BFC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9625" y="809625"/>
            <a:ext cx="10439399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437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EDD6CA65-BF2E-AFC4-C684-9D1AA09EB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125" y="982133"/>
            <a:ext cx="10248900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1B2294E-A704-8382-D81C-CEEE10E9C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1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80945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„Jagiellon po 100”</a:t>
            </a: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29882" y="2401919"/>
            <a:ext cx="84830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My uczniowie, w ramach tego projektu  z okazji 100 - </a:t>
            </a:r>
            <a:r>
              <a:rPr lang="pl-PL" sz="32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lecia</a:t>
            </a:r>
            <a:r>
              <a:rPr lang="pl-PL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szkoły pod patronatem Pani Profesor Marzeny </a:t>
            </a:r>
            <a:r>
              <a:rPr lang="pl-PL" sz="32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Putyńskiej</a:t>
            </a:r>
            <a:r>
              <a:rPr lang="pl-PL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podjęliśmy działania mające na celu upamiętnienie tej rocznicy.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0370205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D9C84500-AAB5-9292-D51D-1785C9A0C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9175" y="982132"/>
            <a:ext cx="10248900" cy="49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67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 descr="Obraz zawierający rysowanie, szkic, Sztuka dziecięc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F1C472CC-AE29-2293-78B2-070A118EA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2" y="982133"/>
            <a:ext cx="9820273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06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F27621B-F5A7-740E-B2B4-443F5B445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4951" y="565149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rgbClr val="938A81"/>
                </a:solidFill>
              </a:rPr>
              <a:t>Promowanie projektu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6825" y="2623343"/>
            <a:ext cx="4895850" cy="1325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Przedstawiciele naszej szkoły           w celu promowania projektu udali się z wizytą do Prezydenta Sieradza Pawła Osiewały.</a:t>
            </a:r>
          </a:p>
          <a:p>
            <a:endParaRPr lang="pl-PL" sz="2400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2019300"/>
            <a:ext cx="43529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0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0A30AD2-0543-9FE7-FBDD-B8903DD5D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4992" y="681037"/>
            <a:ext cx="10515600" cy="1325563"/>
          </a:xfrm>
        </p:spPr>
        <p:txBody>
          <a:bodyPr/>
          <a:lstStyle/>
          <a:p>
            <a:r>
              <a:rPr lang="pl-PL" sz="6000" b="1" dirty="0">
                <a:solidFill>
                  <a:srgbClr val="938A81"/>
                </a:solidFill>
              </a:rPr>
              <a:t>Promowanie projektu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687637"/>
            <a:ext cx="5381625" cy="14557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Prezydent Sieradza na pamiątkowym zdjęciu z uczniami naszej szkoły.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567" y="2024427"/>
            <a:ext cx="5293287" cy="36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42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FD6F53-7E47-A711-7847-F0225B61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775" y="579437"/>
            <a:ext cx="10515600" cy="1325563"/>
          </a:xfrm>
        </p:spPr>
        <p:txBody>
          <a:bodyPr/>
          <a:lstStyle/>
          <a:p>
            <a:r>
              <a:rPr lang="pl-PL" sz="6000" b="1" dirty="0">
                <a:solidFill>
                  <a:srgbClr val="938A81"/>
                </a:solidFill>
              </a:rPr>
              <a:t>Promowanie projektu</a:t>
            </a:r>
            <a:endParaRPr lang="pl-PL" dirty="0">
              <a:solidFill>
                <a:srgbClr val="938A81"/>
              </a:solidFill>
            </a:endParaRPr>
          </a:p>
        </p:txBody>
      </p:sp>
      <p:pic>
        <p:nvPicPr>
          <p:cNvPr id="4" name="Symbol zastępczy zawartości 3" descr="https://lojagiellonczyk.pl/wp-content/uploads/2026/01/5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905000"/>
            <a:ext cx="4619625" cy="420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4466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731F97C-6C75-779C-51B5-8FB368823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6226" y="542018"/>
            <a:ext cx="10515600" cy="1325563"/>
          </a:xfrm>
        </p:spPr>
        <p:txBody>
          <a:bodyPr/>
          <a:lstStyle/>
          <a:p>
            <a:r>
              <a:rPr lang="pl-PL" sz="6000" b="1" dirty="0">
                <a:solidFill>
                  <a:srgbClr val="938A81"/>
                </a:solidFill>
              </a:rPr>
              <a:t>Promowanie projektu</a:t>
            </a:r>
            <a:endParaRPr lang="pl-PL" dirty="0">
              <a:solidFill>
                <a:srgbClr val="938A81"/>
              </a:solidFill>
            </a:endParaRPr>
          </a:p>
        </p:txBody>
      </p:sp>
      <p:pic>
        <p:nvPicPr>
          <p:cNvPr id="3074" name="Picture 2" descr="https://lojagiellonczyk.pl/wp-content/uploads/2026/01/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4" y="2057401"/>
            <a:ext cx="5057775" cy="40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2792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7AA17A4-0FDF-F98A-BBE4-B32013650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69637" y="500062"/>
            <a:ext cx="10515600" cy="1325563"/>
          </a:xfrm>
        </p:spPr>
        <p:txBody>
          <a:bodyPr/>
          <a:lstStyle/>
          <a:p>
            <a:r>
              <a:rPr lang="pl-PL" sz="6000" b="1" dirty="0">
                <a:solidFill>
                  <a:srgbClr val="938A81"/>
                </a:solidFill>
              </a:rPr>
              <a:t>Promowanie projektu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704975" y="2892425"/>
            <a:ext cx="4391025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Odbyliśmy przyjemną rozmowa z Panem Prezydentem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0" y="1828801"/>
            <a:ext cx="4548173" cy="434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64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4BFB9ED-BB90-4FCD-39C6-8901DACDD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5950" y="909986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3917986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Spotkanie w Szkole Podstawowej Nr 1 im. Władysława Reymonta w Sieradzu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14" y="1583792"/>
            <a:ext cx="4200524" cy="4969407"/>
          </a:xfrm>
        </p:spPr>
      </p:pic>
    </p:spTree>
    <p:extLst>
      <p:ext uri="{BB962C8B-B14F-4D97-AF65-F5344CB8AC3E}">
        <p14:creationId xmlns:p14="http://schemas.microsoft.com/office/powerpoint/2010/main" val="39886053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BF4C377-057E-5E03-A96A-EB1DA2B2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00469" y="742950"/>
            <a:ext cx="10515600" cy="1325563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rgbClr val="938A81"/>
                </a:solidFill>
              </a:rPr>
              <a:t>Promowanie projektu – z wizytą w innych szkołach</a:t>
            </a:r>
            <a:endParaRPr lang="pl-PL" sz="4000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264152" cy="2960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Spotkanie z kadrą pedagogiczną ze Szkoły Podstawowej im. Marii Konopnickiej Nr 4 w Sieradzu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42936"/>
            <a:ext cx="3949959" cy="4852034"/>
          </a:xfrm>
        </p:spPr>
      </p:pic>
    </p:spTree>
    <p:extLst>
      <p:ext uri="{BB962C8B-B14F-4D97-AF65-F5344CB8AC3E}">
        <p14:creationId xmlns:p14="http://schemas.microsoft.com/office/powerpoint/2010/main" val="42949613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5E0FC0E-1FEC-0D36-0D56-8D198E1A7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4486" y="617379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2560320"/>
            <a:ext cx="4648200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Spotkanie w  Zespole Szkół Ponadgimnazjalnych nr 2                  im. M. Dąbrowskiej                w Sieradzu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82" y="1378339"/>
            <a:ext cx="4513489" cy="5114536"/>
          </a:xfrm>
        </p:spPr>
      </p:pic>
    </p:spTree>
    <p:extLst>
      <p:ext uri="{BB962C8B-B14F-4D97-AF65-F5344CB8AC3E}">
        <p14:creationId xmlns:p14="http://schemas.microsoft.com/office/powerpoint/2010/main" val="177146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FC7360B-C9F4-3E19-CCF8-6F54162E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5563" y="1008937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100 – lecie „Jagiellończyka” w Sieradzu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15482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Działania objęły 4 kluczowe obszary:</a:t>
            </a:r>
          </a:p>
          <a:p>
            <a:pPr marL="0" indent="0">
              <a:buNone/>
            </a:pPr>
            <a:r>
              <a:rPr lang="pl-PL" dirty="0"/>
              <a:t>I - to działania kulinarne – pieczenie ciasteczek według staropolskiej receptury </a:t>
            </a:r>
          </a:p>
          <a:p>
            <a:pPr marL="0" indent="0">
              <a:buNone/>
            </a:pPr>
            <a:r>
              <a:rPr lang="pl-PL" dirty="0"/>
              <a:t>II – to inicjatywa sportowa na świeżym powietrzu </a:t>
            </a:r>
          </a:p>
          <a:p>
            <a:pPr marL="0" indent="0">
              <a:buNone/>
            </a:pPr>
            <a:r>
              <a:rPr lang="pl-PL" dirty="0"/>
              <a:t>III – to przeprowadzenie wywiadów z absolwentami naszej szkoły </a:t>
            </a:r>
          </a:p>
          <a:p>
            <a:pPr marL="0" indent="0">
              <a:buNone/>
            </a:pPr>
            <a:r>
              <a:rPr lang="pl-PL" dirty="0"/>
              <a:t>IV – to przygotowanie specjalnego kalendarza </a:t>
            </a:r>
          </a:p>
        </p:txBody>
      </p:sp>
    </p:spTree>
    <p:extLst>
      <p:ext uri="{BB962C8B-B14F-4D97-AF65-F5344CB8AC3E}">
        <p14:creationId xmlns:p14="http://schemas.microsoft.com/office/powerpoint/2010/main" val="23110859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FD741B-45A0-157F-E8EA-E31054A7C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7914" y="840986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46110" y="279600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Spotkanie w  Zespole Szkół Ponadgimnazjalnych nr 1 w Sieradzu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36" y="1714665"/>
            <a:ext cx="3848876" cy="4923338"/>
          </a:xfrm>
        </p:spPr>
      </p:pic>
    </p:spTree>
    <p:extLst>
      <p:ext uri="{BB962C8B-B14F-4D97-AF65-F5344CB8AC3E}">
        <p14:creationId xmlns:p14="http://schemas.microsoft.com/office/powerpoint/2010/main" val="13718885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DEC4AAE-1587-9F3A-3E2D-484BA2B56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3228" y="100582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87697" y="2746932"/>
            <a:ext cx="3651057" cy="2548575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Spotkanie w Szkole Podstawowej Nr 9 im. Władysława Łokietka w Sieradzu </a:t>
            </a:r>
            <a:br>
              <a:rPr lang="pl-PL" b="1" dirty="0"/>
            </a:br>
            <a:r>
              <a:rPr lang="pl-PL" b="1" dirty="0"/>
              <a:t>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81" y="1783437"/>
            <a:ext cx="3969050" cy="4729329"/>
          </a:xfrm>
        </p:spPr>
      </p:pic>
    </p:spTree>
    <p:extLst>
      <p:ext uri="{BB962C8B-B14F-4D97-AF65-F5344CB8AC3E}">
        <p14:creationId xmlns:p14="http://schemas.microsoft.com/office/powerpoint/2010/main" val="1658779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4DCF54D-984C-382A-664C-706DA94DE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9882" y="79057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05537" y="2906713"/>
            <a:ext cx="4402159" cy="1420164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Z wizytą w Szkole Podstawowej Nr 10 im. Bolesława Zwolińskiego w Sieradzu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48631"/>
            <a:ext cx="3843100" cy="4505325"/>
          </a:xfrm>
        </p:spPr>
      </p:pic>
    </p:spTree>
    <p:extLst>
      <p:ext uri="{BB962C8B-B14F-4D97-AF65-F5344CB8AC3E}">
        <p14:creationId xmlns:p14="http://schemas.microsoft.com/office/powerpoint/2010/main" val="11958029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65517F6-09A0-2233-8F1F-DE8691A89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9882" y="840987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938A81"/>
                </a:solidFill>
              </a:rPr>
              <a:t>Promowanie projektu – z wizytą u dyrektorów 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288620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Z wizytą w II Liceum Ogólnokształcące  im. Stefana Żeromskiego w Sieradzu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98" y="1824948"/>
            <a:ext cx="4473713" cy="4804456"/>
          </a:xfrm>
        </p:spPr>
      </p:pic>
    </p:spTree>
    <p:extLst>
      <p:ext uri="{BB962C8B-B14F-4D97-AF65-F5344CB8AC3E}">
        <p14:creationId xmlns:p14="http://schemas.microsoft.com/office/powerpoint/2010/main" val="17444639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E83DEC8-9269-3857-0257-9B6120F8D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1220" y="69612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096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A tutaj….</a:t>
            </a:r>
          </a:p>
          <a:p>
            <a:pPr marL="0" indent="0">
              <a:buNone/>
            </a:pPr>
            <a:r>
              <a:rPr lang="pl-PL" sz="2400" dirty="0"/>
              <a:t>Z wizytą w Liceum Ogólnokształcącym Społecznego Towarzystwa Oświatowego w Sieradzu na ulicy Bohaterów Września 61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90" y="1669258"/>
            <a:ext cx="6643396" cy="4356100"/>
          </a:xfrm>
        </p:spPr>
      </p:pic>
    </p:spTree>
    <p:extLst>
      <p:ext uri="{BB962C8B-B14F-4D97-AF65-F5344CB8AC3E}">
        <p14:creationId xmlns:p14="http://schemas.microsoft.com/office/powerpoint/2010/main" val="355353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53FF1FC-8CDA-AC39-F0A1-B95E84292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2604" y="943844"/>
            <a:ext cx="9601196" cy="1116634"/>
          </a:xfrm>
        </p:spPr>
        <p:txBody>
          <a:bodyPr/>
          <a:lstStyle/>
          <a:p>
            <a:r>
              <a:rPr lang="pl-PL" sz="3600" b="1" dirty="0">
                <a:solidFill>
                  <a:srgbClr val="938A81"/>
                </a:solidFill>
              </a:rPr>
              <a:t>Promowanie projektu – z wizytą w szkołach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91343" y="2621854"/>
            <a:ext cx="3873759" cy="1269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Spotkanie w Zespole Szkół </a:t>
            </a:r>
          </a:p>
          <a:p>
            <a:pPr marL="0" indent="0">
              <a:buNone/>
            </a:pPr>
            <a:r>
              <a:rPr lang="pl-PL" sz="2400" dirty="0"/>
              <a:t>Katolickich w Sieradzu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0" b="22393"/>
          <a:stretch>
            <a:fillRect/>
          </a:stretch>
        </p:blipFill>
        <p:spPr>
          <a:xfrm>
            <a:off x="5883059" y="2118147"/>
            <a:ext cx="5257692" cy="40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69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1B70C3F-0D0E-F3C3-1814-A19544A6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73898" y="91871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sz="4800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8869" y="2506662"/>
            <a:ext cx="47321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Promujemy naszą szkołę </a:t>
            </a:r>
          </a:p>
          <a:p>
            <a:pPr marL="0" indent="0">
              <a:buNone/>
            </a:pPr>
            <a:r>
              <a:rPr lang="pl-PL" sz="2400" dirty="0"/>
              <a:t>w Specjalnym </a:t>
            </a:r>
          </a:p>
          <a:p>
            <a:pPr marL="0" indent="0">
              <a:buNone/>
            </a:pPr>
            <a:r>
              <a:rPr lang="pl-PL" sz="2400" dirty="0"/>
              <a:t>Ośrodku Szkolno-Wychowawczym </a:t>
            </a:r>
          </a:p>
          <a:p>
            <a:pPr marL="0" indent="0">
              <a:buNone/>
            </a:pPr>
            <a:r>
              <a:rPr lang="pl-PL" sz="2400" dirty="0"/>
              <a:t>na ul. Krakowskie Przedmieście </a:t>
            </a:r>
          </a:p>
          <a:p>
            <a:pPr marL="0" indent="0">
              <a:buNone/>
            </a:pPr>
            <a:r>
              <a:rPr lang="pl-PL" sz="2400" dirty="0"/>
              <a:t>w Sieradzu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53" y="2134514"/>
            <a:ext cx="5250573" cy="399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410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02BA-8880-E339-DC45-A1520500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20E4C4C-AF4C-5D06-48A1-16B64BB63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89A95C6-EE84-D0F4-CFF9-C02B680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914" y="840986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>
                <a:solidFill>
                  <a:srgbClr val="938A81"/>
                </a:solidFill>
              </a:rPr>
              <a:t>Promowanie projektu – z wizytą u dyrektorów szkół</a:t>
            </a:r>
            <a:endParaRPr lang="pl-PL" dirty="0">
              <a:solidFill>
                <a:srgbClr val="938A8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87F4C2-FA55-03FF-B21E-9E0A8245C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267671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Wizyta w Szkole Podstawowej Integracyjnej nr 8 w Sieradzu</a:t>
            </a:r>
          </a:p>
        </p:txBody>
      </p:sp>
      <p:pic>
        <p:nvPicPr>
          <p:cNvPr id="9" name="Symbol zastępczy zawartości 8" descr="Obraz zawierający ubrania, osoba, obuwie, Ludzka twarz&#10;&#10;Zawartość wygenerowana przez AI może być niepoprawna.">
            <a:extLst>
              <a:ext uri="{FF2B5EF4-FFF2-40B4-BE49-F238E27FC236}">
                <a16:creationId xmlns:a16="http://schemas.microsoft.com/office/drawing/2014/main" id="{5E4363BC-A331-AEF5-769D-8885C9EDD2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8" y="1853617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5430620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337B879-E227-D155-38C9-1CADE2BAD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16290" y="500062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938A81"/>
                </a:solidFill>
              </a:rPr>
              <a:t>Wizyta w Naszym Radiu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9C62595-983D-F984-3C01-3B520AC13EF1}"/>
              </a:ext>
            </a:extLst>
          </p:cNvPr>
          <p:cNvSpPr txBox="1"/>
          <p:nvPr/>
        </p:nvSpPr>
        <p:spPr>
          <a:xfrm>
            <a:off x="2333625" y="5454134"/>
            <a:ext cx="6667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Udało nam się również umówić się na rozmowę w Naszym Radiu. </a:t>
            </a:r>
            <a:endParaRPr lang="pl-PL" sz="1800" dirty="0"/>
          </a:p>
        </p:txBody>
      </p:sp>
      <p:pic>
        <p:nvPicPr>
          <p:cNvPr id="10" name="Obraz 9" descr="Obraz zawierający tekst, Grafika, clipart, Czcionka&#10;&#10;Zawartość wygenerowana przez AI może być niepoprawna.">
            <a:extLst>
              <a:ext uri="{FF2B5EF4-FFF2-40B4-BE49-F238E27FC236}">
                <a16:creationId xmlns:a16="http://schemas.microsoft.com/office/drawing/2014/main" id="{71872777-939C-8D1A-E964-E923BA7B9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0" y="1725428"/>
            <a:ext cx="5299010" cy="34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6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0D634-31DB-7C84-EE1C-1F1C6BA91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5EBA38D-7F26-34D5-EAB2-5C9545088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8627C36-E395-F3EA-A4F6-512F2D84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290" y="500062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938A81"/>
                </a:solidFill>
              </a:rPr>
              <a:t>Wizyta w Naszym Radiu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FB70EB4-FB5D-5F56-D46E-A18D1AE491BD}"/>
              </a:ext>
            </a:extLst>
          </p:cNvPr>
          <p:cNvSpPr txBox="1"/>
          <p:nvPr/>
        </p:nvSpPr>
        <p:spPr>
          <a:xfrm>
            <a:off x="1573530" y="2848094"/>
            <a:ext cx="39128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dirty="0"/>
              <a:t>Rozmowę przeprowadziła z nami Pani Monika </a:t>
            </a:r>
            <a:r>
              <a:rPr lang="pl-PL" sz="1800" dirty="0" err="1"/>
              <a:t>Waraczyńska</a:t>
            </a:r>
            <a:r>
              <a:rPr lang="pl-PL" sz="1800" dirty="0"/>
              <a:t>  – znakomita redaktorka programowa i prezenterka. Rozmowy można odsłuchać na stronie Nasze.fm.</a:t>
            </a:r>
          </a:p>
        </p:txBody>
      </p:sp>
      <p:pic>
        <p:nvPicPr>
          <p:cNvPr id="8" name="Obraz 7" descr="Obraz zawierający Ludzka twarz, ubrania, Słuchawki, tekst&#10;&#10;Zawartość wygenerowana przez AI może być niepoprawna.">
            <a:extLst>
              <a:ext uri="{FF2B5EF4-FFF2-40B4-BE49-F238E27FC236}">
                <a16:creationId xmlns:a16="http://schemas.microsoft.com/office/drawing/2014/main" id="{489B207F-C33E-859A-3598-E29FBEFFA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80" y="2247900"/>
            <a:ext cx="543306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1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D8603EF-A144-7538-BFA1-A992080C3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2314" y="980946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100 – lecie Jagiellończyka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10394" y="2558118"/>
            <a:ext cx="9601196" cy="3318936"/>
          </a:xfrm>
        </p:spPr>
        <p:txBody>
          <a:bodyPr/>
          <a:lstStyle/>
          <a:p>
            <a:pPr marL="0" lvl="0" indent="0">
              <a:buClr>
                <a:srgbClr val="83992A"/>
              </a:buClr>
              <a:buNone/>
            </a:pPr>
            <a:r>
              <a:rPr lang="pl-PL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I - to działania kulinarne – pieczenie ciasteczek według staropolskiej receptury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61761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013E1-B113-8710-09F1-F3725F425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C55B32D-02AB-13A6-183C-6AF032712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A3DE65-3779-B0DA-60C2-E6844423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290" y="500062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938A81"/>
                </a:solidFill>
              </a:rPr>
              <a:t>Wizyta w Naszym Radiu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9554570-7E4A-5F47-1DBD-5D03C06EE2C5}"/>
              </a:ext>
            </a:extLst>
          </p:cNvPr>
          <p:cNvSpPr txBox="1"/>
          <p:nvPr/>
        </p:nvSpPr>
        <p:spPr>
          <a:xfrm>
            <a:off x="2045970" y="2633395"/>
            <a:ext cx="33489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Z spotkania powstał również artykuł. Został on napisany przez Mają Kuleszę z grupy podsumowującej i zredagowany przez Panią Monikę Waraczyńską.</a:t>
            </a:r>
            <a:endParaRPr lang="pl-PL" sz="1800" dirty="0"/>
          </a:p>
        </p:txBody>
      </p:sp>
      <p:pic>
        <p:nvPicPr>
          <p:cNvPr id="8" name="Obraz 7" descr="Obraz zawierający tekst, Czcionka, papier, zrzut ekranu&#10;&#10;Zawartość wygenerowana przez AI może być niepoprawna.">
            <a:extLst>
              <a:ext uri="{FF2B5EF4-FFF2-40B4-BE49-F238E27FC236}">
                <a16:creationId xmlns:a16="http://schemas.microsoft.com/office/drawing/2014/main" id="{009030D2-9630-386A-7DC4-2C199D692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88" y="1619987"/>
            <a:ext cx="3082484" cy="44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584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02E98-968E-F898-AB1A-32BCA6142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A752359-44C4-D4D8-D83D-0319C0597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B092948-55E9-F0CF-F341-E1ED45E1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290" y="500062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938A81"/>
                </a:solidFill>
              </a:rPr>
              <a:t>Wizyta w Naszym Radiu</a:t>
            </a:r>
          </a:p>
        </p:txBody>
      </p:sp>
      <p:pic>
        <p:nvPicPr>
          <p:cNvPr id="6" name="Obraz 5" descr="Obraz zawierający Ludzka twarz, ubrania, osoba, uśmiech&#10;&#10;Zawartość wygenerowana przez AI może być niepoprawna.">
            <a:extLst>
              <a:ext uri="{FF2B5EF4-FFF2-40B4-BE49-F238E27FC236}">
                <a16:creationId xmlns:a16="http://schemas.microsoft.com/office/drawing/2014/main" id="{29370FA0-F1D0-B679-FE98-4C51C00B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193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157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Grafika, design&#10;&#10;Zawartość wygenerowana przez AI może być niepoprawna.">
            <a:extLst>
              <a:ext uri="{FF2B5EF4-FFF2-40B4-BE49-F238E27FC236}">
                <a16:creationId xmlns:a16="http://schemas.microsoft.com/office/drawing/2014/main" id="{55618B19-7B61-133E-938F-08C276B64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4473DB-D806-F5D8-C4B3-5EC54928C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rgbClr val="002060"/>
                </a:solidFill>
              </a:rPr>
              <a:t>Podsumowanie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585929E-9B68-4845-634B-CEEEC01669AD}"/>
              </a:ext>
            </a:extLst>
          </p:cNvPr>
          <p:cNvSpPr txBox="1"/>
          <p:nvPr/>
        </p:nvSpPr>
        <p:spPr>
          <a:xfrm>
            <a:off x="2631440" y="2397948"/>
            <a:ext cx="4199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W skład grupy wchodzi: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/>
              <a:t>Nina Grzelak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/>
              <a:t>Maja Kulesza</a:t>
            </a:r>
          </a:p>
        </p:txBody>
      </p:sp>
    </p:spTree>
    <p:extLst>
      <p:ext uri="{BB962C8B-B14F-4D97-AF65-F5344CB8AC3E}">
        <p14:creationId xmlns:p14="http://schemas.microsoft.com/office/powerpoint/2010/main" val="9588931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29994-25A4-38A7-E38C-21F8C6B0E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 descr="Obraz zawierający Grafika, design&#10;&#10;Zawartość wygenerowana przez AI może być niepoprawna.">
            <a:extLst>
              <a:ext uri="{FF2B5EF4-FFF2-40B4-BE49-F238E27FC236}">
                <a16:creationId xmlns:a16="http://schemas.microsoft.com/office/drawing/2014/main" id="{5A14FBE1-FA38-2E66-1178-78AF3F4A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95251FA-1DBF-9D05-DE2A-7D2D2473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rgbClr val="002060"/>
                </a:solidFill>
              </a:rPr>
              <a:t>Podsumowanie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9949A-7784-D621-9EE7-83C99B84074F}"/>
              </a:ext>
            </a:extLst>
          </p:cNvPr>
          <p:cNvSpPr txBox="1"/>
          <p:nvPr/>
        </p:nvSpPr>
        <p:spPr>
          <a:xfrm>
            <a:off x="2123440" y="2589272"/>
            <a:ext cx="8808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Zadaniem tej grupy było pozyskiwanie informacji </a:t>
            </a:r>
          </a:p>
          <a:p>
            <a:r>
              <a:rPr lang="pl-PL" sz="2800" dirty="0"/>
              <a:t>o zadaniu, przebiegu i efektach oraz </a:t>
            </a:r>
          </a:p>
          <a:p>
            <a:r>
              <a:rPr lang="pl-PL" sz="2800" dirty="0"/>
              <a:t>dokumentacji zdjęciowej pozostałych grup</a:t>
            </a:r>
            <a:r>
              <a:rPr lang="pl-PL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27521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EBB3-1DA8-4F85-8D78-5E623E39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Grafika, design&#10;&#10;Zawartość wygenerowana przez AI może być niepoprawna.">
            <a:extLst>
              <a:ext uri="{FF2B5EF4-FFF2-40B4-BE49-F238E27FC236}">
                <a16:creationId xmlns:a16="http://schemas.microsoft.com/office/drawing/2014/main" id="{1D310E69-216A-14FC-DED3-6DA3F8345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053283E-BB34-EF96-DE1C-1B6189AD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rgbClr val="002060"/>
                </a:solidFill>
              </a:rPr>
              <a:t>Podsumowanie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169ECBE-74D5-F48C-BC29-E7750FB96A6A}"/>
              </a:ext>
            </a:extLst>
          </p:cNvPr>
          <p:cNvSpPr txBox="1"/>
          <p:nvPr/>
        </p:nvSpPr>
        <p:spPr>
          <a:xfrm>
            <a:off x="2621280" y="2736502"/>
            <a:ext cx="6949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Dzięki czemu mogłyśmy podsumować i opisać przebieg projektu w tej  stu slajdowej prezentacji.</a:t>
            </a:r>
          </a:p>
        </p:txBody>
      </p:sp>
    </p:spTree>
    <p:extLst>
      <p:ext uri="{BB962C8B-B14F-4D97-AF65-F5344CB8AC3E}">
        <p14:creationId xmlns:p14="http://schemas.microsoft.com/office/powerpoint/2010/main" val="5097597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0268A-91E0-9863-687C-91AEC3CAB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Grafika, design&#10;&#10;Zawartość wygenerowana przez AI może być niepoprawna.">
            <a:extLst>
              <a:ext uri="{FF2B5EF4-FFF2-40B4-BE49-F238E27FC236}">
                <a16:creationId xmlns:a16="http://schemas.microsoft.com/office/drawing/2014/main" id="{79EC0504-4842-BFBD-A6F5-92BAF9F9C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AEBBB2C-C4C0-F2D4-F6B4-F6BD6699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rgbClr val="002060"/>
                </a:solidFill>
              </a:rPr>
              <a:t>Podsumowanie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A0AFED1-1861-C3D2-05D0-FE1470645BE0}"/>
              </a:ext>
            </a:extLst>
          </p:cNvPr>
          <p:cNvSpPr txBox="1"/>
          <p:nvPr/>
        </p:nvSpPr>
        <p:spPr>
          <a:xfrm>
            <a:off x="2621280" y="2736502"/>
            <a:ext cx="694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Naszym zadaniem było również było odbyć rozmowę w radiu.</a:t>
            </a:r>
          </a:p>
        </p:txBody>
      </p:sp>
    </p:spTree>
    <p:extLst>
      <p:ext uri="{BB962C8B-B14F-4D97-AF65-F5344CB8AC3E}">
        <p14:creationId xmlns:p14="http://schemas.microsoft.com/office/powerpoint/2010/main" val="23286143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DD27C-E88F-29A8-36F4-5BB514563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678081-7DC4-7959-CA36-B392471B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27B6C22-4876-FCA4-E3BB-94E1D976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98242"/>
            <a:ext cx="9101353" cy="154295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96A585"/>
                </a:solidFill>
              </a:rPr>
              <a:t>Podsumowując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D27F13-DD08-E028-3FE8-B96F8C05A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0804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3600" dirty="0"/>
              <a:t>Najważniejszym celem projektu było rozpowszechnienie wśród Sieradzan informacji o zbliżającym się jubileuszu 100-lecia naszej szkoły.</a:t>
            </a:r>
          </a:p>
        </p:txBody>
      </p:sp>
    </p:spTree>
    <p:extLst>
      <p:ext uri="{BB962C8B-B14F-4D97-AF65-F5344CB8AC3E}">
        <p14:creationId xmlns:p14="http://schemas.microsoft.com/office/powerpoint/2010/main" val="17228989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9362F-FC77-E331-7272-43B6FE3F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D17F3BB-3B7C-45A8-3439-16BE8CDA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C41607F-1840-6AEA-ECB6-15B6BCC2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98242"/>
            <a:ext cx="9101353" cy="154295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96A585"/>
                </a:solidFill>
              </a:rPr>
              <a:t>Podsumowując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D5A8E0-33A4-1150-BAB2-5F5EA19D0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0804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3600" dirty="0"/>
              <a:t>Zrealizowanie działań założonych w projekcie zajęło nam parę miesięcy, a niektóre grupy jeszcze nie ukończyły swoich projektów – Razem po setkę</a:t>
            </a:r>
          </a:p>
        </p:txBody>
      </p:sp>
    </p:spTree>
    <p:extLst>
      <p:ext uri="{BB962C8B-B14F-4D97-AF65-F5344CB8AC3E}">
        <p14:creationId xmlns:p14="http://schemas.microsoft.com/office/powerpoint/2010/main" val="17387943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6FF58-099C-663D-430E-E354FDF6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46BE0E7-3244-4D24-8B88-BE4FD0FC6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36F340E-26DE-19E2-AA55-8B49ACA6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98242"/>
            <a:ext cx="9101353" cy="154295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96A585"/>
                </a:solidFill>
              </a:rPr>
              <a:t>Podsumowując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44C0D4-044C-887C-B10E-048084A6C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0804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3600" dirty="0"/>
              <a:t>Nie zawsze było łatwo nam współpracować ze sobą. Każdy miał swoją wizje na projekt, jednak, dzięki cierpliwości udało nam się </a:t>
            </a:r>
            <a:r>
              <a:rPr lang="pl-PL" sz="3600" dirty="0" err="1"/>
              <a:t>dojsć</a:t>
            </a:r>
            <a:r>
              <a:rPr lang="pl-PL" sz="3600" dirty="0"/>
              <a:t> do porozumienia.</a:t>
            </a:r>
          </a:p>
        </p:txBody>
      </p:sp>
    </p:spTree>
    <p:extLst>
      <p:ext uri="{BB962C8B-B14F-4D97-AF65-F5344CB8AC3E}">
        <p14:creationId xmlns:p14="http://schemas.microsoft.com/office/powerpoint/2010/main" val="24139013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2747D-2975-75F5-1E6E-93C9A9763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51660F7-59CC-CA59-580D-9F290ED8C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3B06FC-878D-E68B-B993-BB56FA97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98242"/>
            <a:ext cx="9101353" cy="154295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96A585"/>
                </a:solidFill>
              </a:rPr>
              <a:t>Podsumowując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4E628C-40B8-3E78-0992-095D31DCC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181" y="2441196"/>
            <a:ext cx="9601196" cy="30804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3600" dirty="0"/>
              <a:t>Projekt ten nauczył nas : współpracy, komunikacji, wychodzenia z inicjatywą, dochodzenia do kompromisu, cierpliwości, przedsiębiorczości i odwagi.</a:t>
            </a:r>
          </a:p>
        </p:txBody>
      </p:sp>
    </p:spTree>
    <p:extLst>
      <p:ext uri="{BB962C8B-B14F-4D97-AF65-F5344CB8AC3E}">
        <p14:creationId xmlns:p14="http://schemas.microsoft.com/office/powerpoint/2010/main" val="20015139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1417</Words>
  <Application>Microsoft Office PowerPoint</Application>
  <PresentationFormat>Panoramiczny</PresentationFormat>
  <Paragraphs>201</Paragraphs>
  <Slides>101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101</vt:i4>
      </vt:variant>
    </vt:vector>
  </HeadingPairs>
  <TitlesOfParts>
    <vt:vector size="111" baseType="lpstr">
      <vt:lpstr>Aptos</vt:lpstr>
      <vt:lpstr>Aptos Display</vt:lpstr>
      <vt:lpstr>Arial</vt:lpstr>
      <vt:lpstr>Calibri</vt:lpstr>
      <vt:lpstr>Garamond</vt:lpstr>
      <vt:lpstr>Segoe UI Black</vt:lpstr>
      <vt:lpstr>Verdana Pro Cond Black</vt:lpstr>
      <vt:lpstr>Motyw pakietu Office</vt:lpstr>
      <vt:lpstr>1_Motyw pakietu Office</vt:lpstr>
      <vt:lpstr>2_Motyw pakietu Office</vt:lpstr>
      <vt:lpstr>„Jagiellon na 100”</vt:lpstr>
      <vt:lpstr>I Liceum Ogólnokształcące im. Kazimierza Jagiellończyka  – Kariera bez Barier</vt:lpstr>
      <vt:lpstr>Kariera bez Barier</vt:lpstr>
      <vt:lpstr>Kariera bez Barier</vt:lpstr>
      <vt:lpstr>Opiekun młodzieży - Pani Profesor Marzena Putyńska</vt:lpstr>
      <vt:lpstr>„Jagiellon po 100”</vt:lpstr>
      <vt:lpstr>„Jagiellon po 100”</vt:lpstr>
      <vt:lpstr>100 – lecie „Jagiellończyka” w Sieradzu</vt:lpstr>
      <vt:lpstr>100 – lecie Jagiellończyka</vt:lpstr>
      <vt:lpstr>100 – lecie Jagiellończyka</vt:lpstr>
      <vt:lpstr>100 – lecie Jagiellończyka</vt:lpstr>
      <vt:lpstr>100 – lecie Jagiellończyka</vt:lpstr>
      <vt:lpstr>„Jagiellończyk” – początki</vt:lpstr>
      <vt:lpstr>8 V 1921 r. zawiązał się Komitet Budowy Szkoły Średniej w Sieradzu, którego zadaniem było zebranie środków na budowę szkoły.</vt:lpstr>
      <vt:lpstr>Na posiedzeniu Rady Miejskiej w dniu 4 czerwca 1921 roku z inicjatywy burmistrza I. Mąkowskiego i ławników miejskich, powstał projekt budowy gmachu szkoły średniej.</vt:lpstr>
      <vt:lpstr>Gmach szkoły w latach trzydziestych</vt:lpstr>
      <vt:lpstr>„Jagiellończyk” 100 lat później</vt:lpstr>
      <vt:lpstr>Gmach szkoły z lat 60- tych</vt:lpstr>
      <vt:lpstr>Nasz „Jagiellończyk”</vt:lpstr>
      <vt:lpstr>I -Ciasteczka Jagiellonki</vt:lpstr>
      <vt:lpstr>Ciasteczka</vt:lpstr>
      <vt:lpstr>Ciasteczka</vt:lpstr>
      <vt:lpstr>Prezentacja programu PowerPoint</vt:lpstr>
      <vt:lpstr>Ciasteczka</vt:lpstr>
      <vt:lpstr>Ciasteczka</vt:lpstr>
      <vt:lpstr>Ciasteczka</vt:lpstr>
      <vt:lpstr>Ciasteczka</vt:lpstr>
      <vt:lpstr>Ciasteczka</vt:lpstr>
      <vt:lpstr> II - Razem po setkę</vt:lpstr>
      <vt:lpstr>II – Razem po setkę</vt:lpstr>
      <vt:lpstr>II – Razem po setkę</vt:lpstr>
      <vt:lpstr>II – Razem po setkę</vt:lpstr>
      <vt:lpstr>II – Razem po setkę</vt:lpstr>
      <vt:lpstr>II – Razem po setkę</vt:lpstr>
      <vt:lpstr>II – Razem po setkę</vt:lpstr>
      <vt:lpstr>II – Razem po setkę</vt:lpstr>
      <vt:lpstr>II – Razem po setkę</vt:lpstr>
      <vt:lpstr>II – Razem po setkę</vt:lpstr>
      <vt:lpstr>II – Razem po setkę</vt:lpstr>
      <vt:lpstr>II – Razem po setkę</vt:lpstr>
      <vt:lpstr>III - Wywiady </vt:lpstr>
      <vt:lpstr>III -Wywiady </vt:lpstr>
      <vt:lpstr>III - Wywiady </vt:lpstr>
      <vt:lpstr>III - Wywiady </vt:lpstr>
      <vt:lpstr>III -Wywiady </vt:lpstr>
      <vt:lpstr>III - Wywiady </vt:lpstr>
      <vt:lpstr>III - Wywiady </vt:lpstr>
      <vt:lpstr>III - Wywiady </vt:lpstr>
      <vt:lpstr>III - Wywiady </vt:lpstr>
      <vt:lpstr>III -Wywiady </vt:lpstr>
      <vt:lpstr>III - Wywiady </vt:lpstr>
      <vt:lpstr>III - Wywiady </vt:lpstr>
      <vt:lpstr>III -Wywiady </vt:lpstr>
      <vt:lpstr>III - Wywiady </vt:lpstr>
      <vt:lpstr>III - Wywiady </vt:lpstr>
      <vt:lpstr>IV. Kalendarz</vt:lpstr>
      <vt:lpstr>IV. Kalendarz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Promowanie projektu</vt:lpstr>
      <vt:lpstr>Promowanie projektu</vt:lpstr>
      <vt:lpstr>Promowanie projektu</vt:lpstr>
      <vt:lpstr>Promowanie projektu</vt:lpstr>
      <vt:lpstr>Promowanie projektu</vt:lpstr>
      <vt:lpstr>Promowanie projektu – z wizytą u dyrektorów szkół</vt:lpstr>
      <vt:lpstr>Promowanie projektu – z wizytą w innych szkołach</vt:lpstr>
      <vt:lpstr>Promowanie projektu – z wizytą u dyrektorów szkół</vt:lpstr>
      <vt:lpstr>Promowanie projektu – z wizytą u dyrektorów szkół</vt:lpstr>
      <vt:lpstr>Promowanie projektu – z wizytą u dyrektorów szkół</vt:lpstr>
      <vt:lpstr>Promowanie projektu – z wizytą u dyrektorów szkół</vt:lpstr>
      <vt:lpstr>Promowanie projektu – z wizytą u dyrektorów  szkół</vt:lpstr>
      <vt:lpstr>Promowanie projektu – z wizytą u dyrektorów szkół</vt:lpstr>
      <vt:lpstr>Promowanie projektu – z wizytą w szkołach</vt:lpstr>
      <vt:lpstr>Promowanie projektu – z wizytą u dyrektorów szkół</vt:lpstr>
      <vt:lpstr>Promowanie projektu – z wizytą u dyrektorów szkół</vt:lpstr>
      <vt:lpstr>Wizyta w Naszym Radiu</vt:lpstr>
      <vt:lpstr>Wizyta w Naszym Radiu</vt:lpstr>
      <vt:lpstr>Wizyta w Naszym Radiu</vt:lpstr>
      <vt:lpstr>Wizyta w Naszym Radiu</vt:lpstr>
      <vt:lpstr>Podsumowanie</vt:lpstr>
      <vt:lpstr>Podsumowanie</vt:lpstr>
      <vt:lpstr>Podsumowanie</vt:lpstr>
      <vt:lpstr>Podsumowanie</vt:lpstr>
      <vt:lpstr>Podsumowując</vt:lpstr>
      <vt:lpstr>Podsumowując</vt:lpstr>
      <vt:lpstr>Podsumowując</vt:lpstr>
      <vt:lpstr>Podsumowując</vt:lpstr>
      <vt:lpstr>Dziękujemy za uwagę</vt:lpstr>
      <vt:lpstr>I Liceum Ogólnokształcące im. Kazimierza Jagiellończyka w Sieradzu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Jagiellończyk na 100</dc:title>
  <dc:creator>Maja Kulesza</dc:creator>
  <cp:lastModifiedBy>Maja Kulesza</cp:lastModifiedBy>
  <cp:revision>91</cp:revision>
  <dcterms:created xsi:type="dcterms:W3CDTF">2026-01-06T17:55:43Z</dcterms:created>
  <dcterms:modified xsi:type="dcterms:W3CDTF">2026-01-30T01:54:00Z</dcterms:modified>
</cp:coreProperties>
</file>